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6" r:id="rId6"/>
    <p:sldId id="268" r:id="rId7"/>
    <p:sldId id="270" r:id="rId8"/>
    <p:sldId id="267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D83B6-409B-4070-AF4A-AB08855492D1}" v="1" dt="2019-12-10T07:05:4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31" autoAdjust="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ivine Carré" userId="eb1331c6-8b96-4b58-b7cb-b08866eafc7e" providerId="ADAL" clId="{F8CF547A-0346-4275-983E-1E2F95C21B68}"/>
  </pc:docChgLst>
  <pc:docChgLst>
    <pc:chgData name="Ludivine Carré" userId="eb1331c6-8b96-4b58-b7cb-b08866eafc7e" providerId="ADAL" clId="{B48D83B6-409B-4070-AF4A-AB08855492D1}"/>
    <pc:docChg chg="modSld sldOrd">
      <pc:chgData name="Ludivine Carré" userId="eb1331c6-8b96-4b58-b7cb-b08866eafc7e" providerId="ADAL" clId="{B48D83B6-409B-4070-AF4A-AB08855492D1}" dt="2019-12-10T07:05:43.639" v="0"/>
      <pc:docMkLst>
        <pc:docMk/>
      </pc:docMkLst>
      <pc:sldChg chg="ord">
        <pc:chgData name="Ludivine Carré" userId="eb1331c6-8b96-4b58-b7cb-b08866eafc7e" providerId="ADAL" clId="{B48D83B6-409B-4070-AF4A-AB08855492D1}" dt="2019-12-10T07:05:43.639" v="0"/>
        <pc:sldMkLst>
          <pc:docMk/>
          <pc:sldMk cId="3441011027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3"/>
          </a:xfrm>
          <a:prstGeom prst="rect">
            <a:avLst/>
          </a:prstGeom>
        </p:spPr>
        <p:txBody>
          <a:bodyPr vert="horz" lIns="90388" tIns="45194" rIns="90388" bIns="4519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3"/>
          </a:xfrm>
          <a:prstGeom prst="rect">
            <a:avLst/>
          </a:prstGeom>
        </p:spPr>
        <p:txBody>
          <a:bodyPr vert="horz" lIns="90388" tIns="45194" rIns="90388" bIns="45194" rtlCol="0"/>
          <a:lstStyle>
            <a:lvl1pPr algn="r">
              <a:defRPr sz="1200"/>
            </a:lvl1pPr>
          </a:lstStyle>
          <a:p>
            <a:fld id="{826F78DE-A0F6-4304-9677-83B0BAAD3B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05"/>
            <a:ext cx="2945659" cy="498133"/>
          </a:xfrm>
          <a:prstGeom prst="rect">
            <a:avLst/>
          </a:prstGeom>
        </p:spPr>
        <p:txBody>
          <a:bodyPr vert="horz" lIns="90388" tIns="45194" rIns="90388" bIns="4519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05"/>
            <a:ext cx="2945659" cy="498133"/>
          </a:xfrm>
          <a:prstGeom prst="rect">
            <a:avLst/>
          </a:prstGeom>
        </p:spPr>
        <p:txBody>
          <a:bodyPr vert="horz" lIns="90388" tIns="45194" rIns="90388" bIns="45194" rtlCol="0" anchor="b"/>
          <a:lstStyle>
            <a:lvl1pPr algn="r">
              <a:defRPr sz="1200"/>
            </a:lvl1pPr>
          </a:lstStyle>
          <a:p>
            <a:fld id="{5077E9B7-57EC-4CFD-8945-F8D4E6051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501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046C7-93ED-4BAB-A39E-06A081A885B5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747B1-E199-425A-83CA-DC021919A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536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73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4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47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04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72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28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27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15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688D-7E4F-4A4B-A1C5-4C4A2063CC2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A566-5146-4DAB-AB8B-C079B837C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9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mailto:bordeaux@painetpartage.eu" TargetMode="External"/><Relationship Id="rId7" Type="http://schemas.openxmlformats.org/officeDocument/2006/relationships/image" Target="../media/image28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hyperlink" Target="mailto:e.chasseriaud@asso-bic.com" TargetMode="External"/><Relationship Id="rId4" Type="http://schemas.openxmlformats.org/officeDocument/2006/relationships/hyperlink" Target="mailto:a.deflandre@asso-bi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2314" cy="686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9539" y="3070930"/>
            <a:ext cx="6481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663300"/>
                </a:solidFill>
                <a:latin typeface="AR DARLING" panose="02000000000000000000" pitchFamily="2" charset="0"/>
              </a:rPr>
              <a:t>BOULANGERIE LOCALE ET SOLIDAIRE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49" y="5457263"/>
            <a:ext cx="1411119" cy="11554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A78BBC-31FA-4E32-B7E5-04778E126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829">
            <a:off x="8116828" y="590851"/>
            <a:ext cx="3476968" cy="18945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949DF-1997-4C00-AE27-F39893459766}"/>
              </a:ext>
            </a:extLst>
          </p:cNvPr>
          <p:cNvSpPr/>
          <p:nvPr/>
        </p:nvSpPr>
        <p:spPr>
          <a:xfrm>
            <a:off x="7753318" y="4912899"/>
            <a:ext cx="1986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663300"/>
                </a:solidFill>
                <a:latin typeface="AR DARLING" panose="02000000000000000000" pitchFamily="2" charset="0"/>
              </a:rPr>
              <a:t>Soutenue par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8C9D09-99E5-47FF-82F4-50C93A64FC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35" y="6160017"/>
            <a:ext cx="1048157" cy="4530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476B32-3239-4695-9952-7C44DC6B4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79" y="5684419"/>
            <a:ext cx="1402302" cy="7011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AAD0F9-E353-47BC-AA8D-9C2C4F16A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9" y="5313496"/>
            <a:ext cx="3814926" cy="69165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24262BF-B00C-4842-938E-9C718683D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6198372"/>
            <a:ext cx="1581983" cy="4147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EDF917-D561-4A11-A81F-D6DFBB0658F5}"/>
              </a:ext>
            </a:extLst>
          </p:cNvPr>
          <p:cNvSpPr/>
          <p:nvPr/>
        </p:nvSpPr>
        <p:spPr>
          <a:xfrm>
            <a:off x="3798545" y="4944164"/>
            <a:ext cx="198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663300"/>
                </a:solidFill>
                <a:latin typeface="AR DARLING" panose="02000000000000000000" pitchFamily="2" charset="0"/>
              </a:rPr>
              <a:t>Portée par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BFF2F-65FB-4038-AD70-D5DBB9976AA1}"/>
              </a:ext>
            </a:extLst>
          </p:cNvPr>
          <p:cNvSpPr/>
          <p:nvPr/>
        </p:nvSpPr>
        <p:spPr>
          <a:xfrm>
            <a:off x="3859438" y="4074932"/>
            <a:ext cx="6481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663300"/>
                </a:solidFill>
                <a:latin typeface="AR DARLING" panose="02000000000000000000" pitchFamily="2" charset="0"/>
              </a:rPr>
              <a:t>agrément d’état – entreprise d’insertion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2A79EDE-372B-4553-9555-04C5B061F86E}"/>
              </a:ext>
            </a:extLst>
          </p:cNvPr>
          <p:cNvCxnSpPr/>
          <p:nvPr/>
        </p:nvCxnSpPr>
        <p:spPr>
          <a:xfrm>
            <a:off x="7482625" y="5585625"/>
            <a:ext cx="0" cy="110212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51D0780-C66E-4C78-9DEB-1D4D5D3359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65" y="5983486"/>
            <a:ext cx="696878" cy="6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jfbradu.free.fr/cartesvect/france/fran97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96072"/>
            <a:ext cx="6245406" cy="6165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e 6"/>
          <p:cNvGrpSpPr/>
          <p:nvPr/>
        </p:nvGrpSpPr>
        <p:grpSpPr>
          <a:xfrm rot="21044066">
            <a:off x="7076135" y="2431637"/>
            <a:ext cx="3904396" cy="1586121"/>
            <a:chOff x="4736944" y="4213782"/>
            <a:chExt cx="3138156" cy="100811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01967" y="3148759"/>
              <a:ext cx="1008110" cy="3138156"/>
            </a:xfrm>
            <a:prstGeom prst="rect">
              <a:avLst/>
            </a:prstGeom>
            <a:effectLst>
              <a:softEdge rad="114300"/>
            </a:effectLst>
          </p:spPr>
        </p:pic>
        <p:sp>
          <p:nvSpPr>
            <p:cNvPr id="9" name="ZoneTexte 8"/>
            <p:cNvSpPr txBox="1"/>
            <p:nvPr/>
          </p:nvSpPr>
          <p:spPr>
            <a:xfrm>
              <a:off x="4837648" y="4424790"/>
              <a:ext cx="2870748" cy="586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bg1"/>
                  </a:solidFill>
                  <a:latin typeface="AR DARLING" panose="02000000000000000000" pitchFamily="2" charset="0"/>
                </a:defRPr>
              </a:lvl1pPr>
            </a:lstStyle>
            <a:p>
              <a:r>
                <a:rPr lang="fr-FR" dirty="0"/>
                <a:t>Démarrage en septembre 2018 de la boulangerie solidaire </a:t>
              </a: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1671239" y="4248755"/>
            <a:ext cx="311628" cy="5292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3332218" y="5168105"/>
            <a:ext cx="311628" cy="5292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4014926" y="3893625"/>
            <a:ext cx="311628" cy="5292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2652542" y="460215"/>
            <a:ext cx="311628" cy="52929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4191699" y="5128629"/>
            <a:ext cx="311628" cy="5292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63" y="5245028"/>
            <a:ext cx="1119813" cy="5599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56" y="5764100"/>
            <a:ext cx="1227599" cy="613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5" y="3274953"/>
            <a:ext cx="1379854" cy="68992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DBED4A-3562-4C03-BE57-DE2A2D6FAD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64" y="4267701"/>
            <a:ext cx="1189188" cy="6479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2" y="1159761"/>
            <a:ext cx="1263887" cy="631944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069C9489-39DC-42CE-9FC5-7812E58A44F3}"/>
              </a:ext>
            </a:extLst>
          </p:cNvPr>
          <p:cNvGrpSpPr/>
          <p:nvPr/>
        </p:nvGrpSpPr>
        <p:grpSpPr>
          <a:xfrm rot="21044066">
            <a:off x="7505334" y="4450028"/>
            <a:ext cx="3887682" cy="1305469"/>
            <a:chOff x="4736944" y="4213782"/>
            <a:chExt cx="3138156" cy="100811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0B920331-3CA8-496F-9268-EF92FED81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01967" y="3148759"/>
              <a:ext cx="1008110" cy="3138156"/>
            </a:xfrm>
            <a:prstGeom prst="rect">
              <a:avLst/>
            </a:prstGeom>
            <a:effectLst>
              <a:softEdge rad="114300"/>
            </a:effec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DA1100-BED8-4534-845E-9C1CACBF6820}"/>
                </a:ext>
              </a:extLst>
            </p:cNvPr>
            <p:cNvSpPr txBox="1"/>
            <p:nvPr/>
          </p:nvSpPr>
          <p:spPr>
            <a:xfrm>
              <a:off x="4870647" y="4498506"/>
              <a:ext cx="2870748" cy="4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bg1"/>
                  </a:solidFill>
                  <a:latin typeface="AR DARLING" panose="02000000000000000000" pitchFamily="2" charset="0"/>
                </a:defRPr>
              </a:lvl1pPr>
            </a:lstStyle>
            <a:p>
              <a:r>
                <a:rPr lang="fr-FR" dirty="0"/>
                <a:t>Issue du réseau national </a:t>
              </a:r>
            </a:p>
            <a:p>
              <a:r>
                <a:rPr lang="fr-FR" dirty="0"/>
                <a:t>Bou ’Sol</a:t>
              </a:r>
            </a:p>
            <a:p>
              <a:endParaRPr lang="fr-FR" dirty="0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F69208E2-C56A-4071-B762-8C3C2906E7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285">
            <a:off x="6848278" y="141206"/>
            <a:ext cx="3097429" cy="16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7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décagone 17"/>
          <p:cNvSpPr/>
          <p:nvPr/>
        </p:nvSpPr>
        <p:spPr>
          <a:xfrm>
            <a:off x="47033" y="5841148"/>
            <a:ext cx="816776" cy="814948"/>
          </a:xfrm>
          <a:prstGeom prst="dodec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b="1" dirty="0">
              <a:solidFill>
                <a:schemeClr val="accent4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17" name="Dodécagone 16"/>
          <p:cNvSpPr/>
          <p:nvPr/>
        </p:nvSpPr>
        <p:spPr>
          <a:xfrm>
            <a:off x="58385" y="5203353"/>
            <a:ext cx="816776" cy="814948"/>
          </a:xfrm>
          <a:prstGeom prst="dodec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15" name="Dodécagone 14"/>
          <p:cNvSpPr/>
          <p:nvPr/>
        </p:nvSpPr>
        <p:spPr>
          <a:xfrm>
            <a:off x="58385" y="4262024"/>
            <a:ext cx="816776" cy="814948"/>
          </a:xfrm>
          <a:prstGeom prst="dodec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14" name="Dodécagone 13"/>
          <p:cNvSpPr/>
          <p:nvPr/>
        </p:nvSpPr>
        <p:spPr>
          <a:xfrm>
            <a:off x="47033" y="3324248"/>
            <a:ext cx="816776" cy="814948"/>
          </a:xfrm>
          <a:prstGeom prst="dodec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11" name="Dodécagone 10"/>
          <p:cNvSpPr/>
          <p:nvPr/>
        </p:nvSpPr>
        <p:spPr>
          <a:xfrm>
            <a:off x="58385" y="1871505"/>
            <a:ext cx="816776" cy="814948"/>
          </a:xfrm>
          <a:prstGeom prst="dodec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4638" y="1949226"/>
            <a:ext cx="8137671" cy="4485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Une fourniture de pains biologiques à un panel large de clients : cuisines centrales, cantines, collectivités, groupes de restauration collective, établissements médico-sociaux, entreprises, écoles, associations caritatives …</a:t>
            </a:r>
          </a:p>
          <a:p>
            <a:pPr marL="0" indent="0">
              <a:buNone/>
            </a:pPr>
            <a:r>
              <a:rPr lang="fr-FR" sz="2400" dirty="0"/>
              <a:t>Une organisation apprenante et inclusive permettant l’accueil et la professionnalisation de personnes en parcours d’insertion</a:t>
            </a: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sz="2400" dirty="0"/>
              <a:t>L’utilisation de farine sans additifs ni améliorants</a:t>
            </a: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sz="2400" dirty="0"/>
              <a:t>Des coopérations avec les acteurs locaux des filières blé/farine/pains favorisant les circuits courts et valorisant les ressources locales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8782273" y="1098213"/>
            <a:ext cx="3235505" cy="2727253"/>
            <a:chOff x="4736944" y="4213782"/>
            <a:chExt cx="3138156" cy="100811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01967" y="3148759"/>
              <a:ext cx="1008110" cy="3138156"/>
            </a:xfrm>
            <a:prstGeom prst="rect">
              <a:avLst/>
            </a:prstGeom>
            <a:effectLst>
              <a:softEdge rad="114300"/>
            </a:effectLst>
          </p:spPr>
        </p:pic>
        <p:sp>
          <p:nvSpPr>
            <p:cNvPr id="6" name="ZoneTexte 5"/>
            <p:cNvSpPr txBox="1"/>
            <p:nvPr/>
          </p:nvSpPr>
          <p:spPr>
            <a:xfrm>
              <a:off x="5012839" y="4293534"/>
              <a:ext cx="2621512" cy="83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000" dirty="0">
                <a:solidFill>
                  <a:schemeClr val="bg1"/>
                </a:solidFill>
                <a:latin typeface="AR DARLING" panose="02000000000000000000" pitchFamily="2" charset="0"/>
              </a:endParaRPr>
            </a:p>
            <a:p>
              <a:r>
                <a:rPr lang="fr-FR" sz="2400" dirty="0">
                  <a:solidFill>
                    <a:schemeClr val="bg1"/>
                  </a:solidFill>
                  <a:latin typeface="AR DARLING" panose="02000000000000000000" pitchFamily="2" charset="0"/>
                </a:rPr>
                <a:t>BIO, </a:t>
              </a:r>
            </a:p>
            <a:p>
              <a:r>
                <a:rPr lang="fr-FR" sz="2400" dirty="0">
                  <a:solidFill>
                    <a:schemeClr val="bg1"/>
                  </a:solidFill>
                  <a:latin typeface="AR DARLING" panose="02000000000000000000" pitchFamily="2" charset="0"/>
                </a:rPr>
                <a:t>LOCALE, </a:t>
              </a:r>
            </a:p>
            <a:p>
              <a:r>
                <a:rPr lang="fr-FR" sz="2400" dirty="0">
                  <a:solidFill>
                    <a:schemeClr val="bg1"/>
                  </a:solidFill>
                  <a:latin typeface="AR DARLING" panose="02000000000000000000" pitchFamily="2" charset="0"/>
                </a:rPr>
                <a:t>SOCIALE</a:t>
              </a:r>
            </a:p>
            <a:p>
              <a:r>
                <a:rPr lang="fr-FR" sz="2400" dirty="0">
                  <a:solidFill>
                    <a:schemeClr val="bg1"/>
                  </a:solidFill>
                  <a:latin typeface="AR DARLING" panose="02000000000000000000" pitchFamily="2" charset="0"/>
                </a:rPr>
                <a:t>ET</a:t>
              </a:r>
            </a:p>
            <a:p>
              <a:r>
                <a:rPr lang="fr-FR" sz="2400" dirty="0">
                  <a:solidFill>
                    <a:schemeClr val="bg1"/>
                  </a:solidFill>
                  <a:latin typeface="AR DARLING" panose="02000000000000000000" pitchFamily="2" charset="0"/>
                </a:rPr>
                <a:t>SOLIDAIRE</a:t>
              </a:r>
            </a:p>
            <a:p>
              <a:r>
                <a:rPr lang="fr-FR" sz="1100" dirty="0">
                  <a:solidFill>
                    <a:schemeClr val="bg1"/>
                  </a:solidFill>
                  <a:latin typeface="AR DARLING" panose="02000000000000000000" pitchFamily="2" charset="0"/>
                </a:rPr>
                <a:t>dans une démarche d’insertion</a:t>
              </a:r>
            </a:p>
          </p:txBody>
        </p:sp>
      </p:grpSp>
      <p:sp>
        <p:nvSpPr>
          <p:cNvPr id="7" name="Rectangle 6"/>
          <p:cNvSpPr/>
          <p:nvPr/>
        </p:nvSpPr>
        <p:spPr>
          <a:xfrm rot="21423629">
            <a:off x="3496206" y="123230"/>
            <a:ext cx="4833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663300"/>
                </a:solidFill>
                <a:latin typeface="AR DARLING" panose="02000000000000000000" pitchFamily="2" charset="0"/>
              </a:rPr>
              <a:t>Boulangerie solidaire : 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663300"/>
                </a:solidFill>
                <a:latin typeface="AR DARLING" panose="02000000000000000000" pitchFamily="2" charset="0"/>
              </a:rPr>
              <a:t>mode d’emploi…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3" y="177301"/>
            <a:ext cx="2788040" cy="15191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020">
            <a:off x="8993796" y="4258734"/>
            <a:ext cx="2913529" cy="218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02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52976" y="1865788"/>
            <a:ext cx="10057924" cy="45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Un pain frais de qualité certifié bio.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400" dirty="0"/>
              <a:t>L’utilisation de farines bio dans une logique d’approvisionnement en circuit-court.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sz="2400" dirty="0"/>
              <a:t>Une connaissance et une expertise des approvisionnements alimentaires (référencement, marche public…).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r>
              <a:rPr lang="fr-FR" sz="2400" dirty="0"/>
              <a:t>Une organisation porteuse de sens ancrés dans l’ensemble des enjeux de développement durable…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21423629">
            <a:off x="316915" y="221334"/>
            <a:ext cx="10765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663300"/>
                </a:solidFill>
                <a:latin typeface="AR DARLING" panose="02000000000000000000" pitchFamily="2" charset="0"/>
              </a:rPr>
              <a:t>Des réponses aux attentes du consommateur et de l’acheteur…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591404" y="1617620"/>
            <a:ext cx="311628" cy="5292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591406" y="2312416"/>
            <a:ext cx="311628" cy="5292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591405" y="3314208"/>
            <a:ext cx="311628" cy="529297"/>
          </a:xfrm>
          <a:prstGeom prst="rect">
            <a:avLst/>
          </a:prstGeom>
        </p:spPr>
      </p:pic>
      <p:pic>
        <p:nvPicPr>
          <p:cNvPr id="12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262">
            <a:off x="10534464" y="3167394"/>
            <a:ext cx="11366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591403" y="4720282"/>
            <a:ext cx="311628" cy="5292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114FF87-41F0-4E35-A705-704B47F5E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1573876"/>
            <a:ext cx="1647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1327" y="3052482"/>
            <a:ext cx="10057924" cy="39122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200" dirty="0"/>
              <a:t>Une implication dans les écosystèmes agricoles biologiques favorisant ainsi une </a:t>
            </a:r>
            <a:r>
              <a:rPr lang="fr-FR" sz="2200" b="1" dirty="0"/>
              <a:t>répartition équitable de la valeur ajoutée </a:t>
            </a:r>
            <a:r>
              <a:rPr lang="fr-FR" sz="2200" dirty="0"/>
              <a:t>pour l’ensemble des </a:t>
            </a:r>
            <a:r>
              <a:rPr lang="fr-FR" sz="2200" b="1" dirty="0"/>
              <a:t>parties prenantes</a:t>
            </a:r>
            <a:r>
              <a:rPr lang="fr-FR" sz="2200" dirty="0"/>
              <a:t> (agriculteurs, meuniers, boulangeries ) au prix le plus juste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Le développement d’une alimentation saine et durable pour le plus grand nombre quelque soit sa situation économique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La création d’emplois directs et indirects non délocalisables pour des personnes en situation d’exclusion du monde du travail</a:t>
            </a:r>
          </a:p>
          <a:p>
            <a:pPr marL="0" indent="0">
              <a:buNone/>
            </a:pPr>
            <a:endParaRPr lang="fr-FR" sz="9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21423629">
            <a:off x="467622" y="163602"/>
            <a:ext cx="10765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663300"/>
                </a:solidFill>
                <a:latin typeface="AR DARLING" panose="02000000000000000000" pitchFamily="2" charset="0"/>
              </a:rPr>
              <a:t>Une production de pains biologiques basée sur l’innovation, le bien commun et le développement des territoires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532943" y="3078348"/>
            <a:ext cx="311628" cy="5292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532943" y="5645700"/>
            <a:ext cx="311628" cy="5292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6056">
            <a:off x="485561" y="4507281"/>
            <a:ext cx="311628" cy="529297"/>
          </a:xfrm>
          <a:prstGeom prst="rect">
            <a:avLst/>
          </a:prstGeom>
        </p:spPr>
      </p:pic>
      <p:pic>
        <p:nvPicPr>
          <p:cNvPr id="12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262">
            <a:off x="10697798" y="3723387"/>
            <a:ext cx="11366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00503D8-5665-4E6C-B7FD-25F5CD55A812}"/>
              </a:ext>
            </a:extLst>
          </p:cNvPr>
          <p:cNvSpPr txBox="1"/>
          <p:nvPr/>
        </p:nvSpPr>
        <p:spPr>
          <a:xfrm>
            <a:off x="330200" y="1941519"/>
            <a:ext cx="1186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Au-delà de la production d’un pain bio à destination des acteurs de la restauration collective,</a:t>
            </a:r>
          </a:p>
          <a:p>
            <a:r>
              <a:rPr lang="fr-FR" sz="2400" dirty="0"/>
              <a:t>les boulangeries solidaires « Pain et Partage » se veulent être avant tout des </a:t>
            </a:r>
            <a:r>
              <a:rPr lang="fr-FR" sz="2400" b="1" dirty="0"/>
              <a:t>Projets de Territoire </a:t>
            </a:r>
            <a:r>
              <a:rPr lang="fr-FR" sz="2400" dirty="0"/>
              <a:t>visant ainsi :</a:t>
            </a:r>
          </a:p>
        </p:txBody>
      </p:sp>
    </p:spTree>
    <p:extLst>
      <p:ext uri="{BB962C8B-B14F-4D97-AF65-F5344CB8AC3E}">
        <p14:creationId xmlns:p14="http://schemas.microsoft.com/office/powerpoint/2010/main" val="334291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9A4C3CA4-B6DF-4E4B-8F6B-E6DB76CC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27" y="39322"/>
            <a:ext cx="4861711" cy="6807210"/>
          </a:xfrm>
          <a:prstGeom prst="rect">
            <a:avLst/>
          </a:prstGeom>
        </p:spPr>
      </p:pic>
      <p:pic>
        <p:nvPicPr>
          <p:cNvPr id="39" name="Image 2">
            <a:extLst>
              <a:ext uri="{FF2B5EF4-FFF2-40B4-BE49-F238E27FC236}">
                <a16:creationId xmlns:a16="http://schemas.microsoft.com/office/drawing/2014/main" id="{81E0976B-F9DE-4D20-B654-6674F286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262">
            <a:off x="10950633" y="4441725"/>
            <a:ext cx="1015615" cy="18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Espace réservé du contenu 25">
            <a:extLst>
              <a:ext uri="{FF2B5EF4-FFF2-40B4-BE49-F238E27FC236}">
                <a16:creationId xmlns:a16="http://schemas.microsoft.com/office/drawing/2014/main" id="{833A304A-5A87-43A9-B202-12DA00A64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6818680"/>
          </a:xfrm>
        </p:spPr>
      </p:pic>
    </p:spTree>
    <p:extLst>
      <p:ext uri="{BB962C8B-B14F-4D97-AF65-F5344CB8AC3E}">
        <p14:creationId xmlns:p14="http://schemas.microsoft.com/office/powerpoint/2010/main" val="344101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55C0598A-2C22-4C4A-9AED-CCC56DE0F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431484" y="648818"/>
            <a:ext cx="4869010" cy="57621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6E8BAD-F8FF-4956-A472-DEA70F06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262">
            <a:off x="10362518" y="4414266"/>
            <a:ext cx="11366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75E50B-22B8-4EFA-9FA5-FF35ABF33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35" y="3429000"/>
            <a:ext cx="1647825" cy="828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C18B57-A786-40BB-BC7A-D9BE58A8A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285">
            <a:off x="7478198" y="1451332"/>
            <a:ext cx="3097429" cy="16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3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8D2436-3501-4963-9139-568526F40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285">
            <a:off x="5654321" y="1177268"/>
            <a:ext cx="4333624" cy="2361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75E000-8EF2-420A-B1C6-0712408B42DB}"/>
              </a:ext>
            </a:extLst>
          </p:cNvPr>
          <p:cNvSpPr/>
          <p:nvPr/>
        </p:nvSpPr>
        <p:spPr>
          <a:xfrm rot="21423629">
            <a:off x="4651755" y="4565976"/>
            <a:ext cx="259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663300"/>
                </a:solidFill>
                <a:latin typeface="AR DARLING" panose="02000000000000000000" pitchFamily="2" charset="0"/>
              </a:rPr>
              <a:t>Contacts: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CB9C0FBF-CD4B-4AA7-B654-A6A96AF9B774}"/>
              </a:ext>
            </a:extLst>
          </p:cNvPr>
          <p:cNvSpPr txBox="1">
            <a:spLocks/>
          </p:cNvSpPr>
          <p:nvPr/>
        </p:nvSpPr>
        <p:spPr>
          <a:xfrm>
            <a:off x="821327" y="4724400"/>
            <a:ext cx="7890873" cy="2240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 dirty="0"/>
          </a:p>
          <a:p>
            <a:endParaRPr lang="fr-FR" sz="9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79CA1AC5-A4E3-4F20-A007-F6980A05546E}"/>
              </a:ext>
            </a:extLst>
          </p:cNvPr>
          <p:cNvSpPr txBox="1">
            <a:spLocks/>
          </p:cNvSpPr>
          <p:nvPr/>
        </p:nvSpPr>
        <p:spPr>
          <a:xfrm>
            <a:off x="4008443" y="5055826"/>
            <a:ext cx="8001107" cy="162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 dirty="0"/>
          </a:p>
          <a:p>
            <a:pPr algn="r"/>
            <a:r>
              <a:rPr lang="fr-FR" sz="2000" dirty="0"/>
              <a:t>Sylvain LE LAY : </a:t>
            </a:r>
            <a:r>
              <a:rPr lang="fr-FR" sz="2000" dirty="0">
                <a:hlinkClick r:id="rId3"/>
              </a:rPr>
              <a:t>bordeaux@painetpartage.eu</a:t>
            </a:r>
            <a:r>
              <a:rPr lang="fr-FR" sz="2000" dirty="0"/>
              <a:t>  // 06 72 18 32 67</a:t>
            </a:r>
          </a:p>
          <a:p>
            <a:pPr algn="r"/>
            <a:r>
              <a:rPr lang="fr-FR" sz="2000" dirty="0"/>
              <a:t>Alain DEFLANDRE :      </a:t>
            </a:r>
            <a:r>
              <a:rPr lang="fr-FR" sz="2000" dirty="0">
                <a:hlinkClick r:id="rId4"/>
              </a:rPr>
              <a:t>a.deflandre@asso-bic.com</a:t>
            </a:r>
            <a:r>
              <a:rPr lang="fr-FR" sz="2000" dirty="0"/>
              <a:t> // 06 72 91 11 33</a:t>
            </a:r>
          </a:p>
          <a:p>
            <a:pPr algn="r"/>
            <a:r>
              <a:rPr lang="fr-FR" sz="2000" dirty="0"/>
              <a:t>Emmanuel CHASSÉRIAUD :  </a:t>
            </a:r>
            <a:r>
              <a:rPr lang="fr-FR" sz="2000" dirty="0">
                <a:hlinkClick r:id="rId5"/>
              </a:rPr>
              <a:t>e.chasseriaud@asso-bic.com</a:t>
            </a:r>
            <a:r>
              <a:rPr lang="fr-FR" sz="2000" dirty="0"/>
              <a:t> // 06 85 19 31 96</a:t>
            </a:r>
          </a:p>
          <a:p>
            <a:pPr algn="r"/>
            <a:endParaRPr lang="fr-FR" dirty="0"/>
          </a:p>
          <a:p>
            <a:pPr algn="r"/>
            <a:endParaRPr lang="fr-FR" dirty="0"/>
          </a:p>
          <a:p>
            <a:endParaRPr lang="fr-FR" dirty="0"/>
          </a:p>
          <a:p>
            <a:endParaRPr lang="fr-FR" sz="9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B0A644-A118-43C7-B3BD-7FC749F9F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5" y="2324796"/>
            <a:ext cx="3783480" cy="18412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621E118-C68A-44BC-A6D7-219BF94762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5" y="4342091"/>
            <a:ext cx="3783480" cy="23709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D905D2-1FE1-42DE-93FF-A9E1232AC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5" y="165754"/>
            <a:ext cx="3783480" cy="19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08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339</Words>
  <Application>Microsoft Office PowerPoint</Application>
  <PresentationFormat>Grand écran</PresentationFormat>
  <Paragraphs>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 DARLING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Chassériaud</dc:creator>
  <cp:lastModifiedBy>Ludivine Carré</cp:lastModifiedBy>
  <cp:revision>6</cp:revision>
  <cp:lastPrinted>2019-01-15T14:56:32Z</cp:lastPrinted>
  <dcterms:created xsi:type="dcterms:W3CDTF">2019-01-15T14:30:15Z</dcterms:created>
  <dcterms:modified xsi:type="dcterms:W3CDTF">2019-12-10T07:05:52Z</dcterms:modified>
</cp:coreProperties>
</file>