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notesMasterIdLst>
    <p:notesMasterId r:id="rId10"/>
  </p:notesMasterIdLst>
  <p:sldIdLst>
    <p:sldId id="263" r:id="rId2"/>
    <p:sldId id="264" r:id="rId3"/>
    <p:sldId id="256" r:id="rId4"/>
    <p:sldId id="262" r:id="rId5"/>
    <p:sldId id="257" r:id="rId6"/>
    <p:sldId id="258" r:id="rId7"/>
    <p:sldId id="259" r:id="rId8"/>
    <p:sldId id="261" r:id="rId9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halie Savariaud" initials="NS" lastIdx="1" clrIdx="0">
    <p:extLst>
      <p:ext uri="{19B8F6BF-5375-455C-9EA6-DF929625EA0E}">
        <p15:presenceInfo xmlns:p15="http://schemas.microsoft.com/office/powerpoint/2012/main" userId="e05b3a82365234d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2" autoAdjust="0"/>
    <p:restoredTop sz="96357" autoAdjust="0"/>
  </p:normalViewPr>
  <p:slideViewPr>
    <p:cSldViewPr snapToGrid="0">
      <p:cViewPr varScale="1">
        <p:scale>
          <a:sx n="72" d="100"/>
          <a:sy n="72" d="100"/>
        </p:scale>
        <p:origin x="62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lie Savariaud" userId="e05b3a82365234dd" providerId="LiveId" clId="{2DEA9B63-7EC5-4E44-9B2B-2A7B0F10989E}"/>
    <pc:docChg chg="custSel modSld">
      <pc:chgData name="Nathalie Savariaud" userId="e05b3a82365234dd" providerId="LiveId" clId="{2DEA9B63-7EC5-4E44-9B2B-2A7B0F10989E}" dt="2021-08-05T10:49:23.167" v="100" actId="27636"/>
      <pc:docMkLst>
        <pc:docMk/>
      </pc:docMkLst>
      <pc:sldChg chg="modSp mod">
        <pc:chgData name="Nathalie Savariaud" userId="e05b3a82365234dd" providerId="LiveId" clId="{2DEA9B63-7EC5-4E44-9B2B-2A7B0F10989E}" dt="2021-08-05T10:49:23.167" v="100" actId="27636"/>
        <pc:sldMkLst>
          <pc:docMk/>
          <pc:sldMk cId="2377761829" sldId="257"/>
        </pc:sldMkLst>
        <pc:spChg chg="mod">
          <ac:chgData name="Nathalie Savariaud" userId="e05b3a82365234dd" providerId="LiveId" clId="{2DEA9B63-7EC5-4E44-9B2B-2A7B0F10989E}" dt="2021-08-05T10:49:23.167" v="100" actId="27636"/>
          <ac:spMkLst>
            <pc:docMk/>
            <pc:sldMk cId="2377761829" sldId="257"/>
            <ac:spMk id="4" creationId="{4DC34C0B-4702-4618-83A1-561A56270B29}"/>
          </ac:spMkLst>
        </pc:spChg>
        <pc:spChg chg="mod">
          <ac:chgData name="Nathalie Savariaud" userId="e05b3a82365234dd" providerId="LiveId" clId="{2DEA9B63-7EC5-4E44-9B2B-2A7B0F10989E}" dt="2021-08-05T10:49:10.960" v="95" actId="1076"/>
          <ac:spMkLst>
            <pc:docMk/>
            <pc:sldMk cId="2377761829" sldId="257"/>
            <ac:spMk id="19" creationId="{F41730B0-B27C-403F-B7AA-2CC538E38C22}"/>
          </ac:spMkLst>
        </pc:spChg>
        <pc:spChg chg="mod">
          <ac:chgData name="Nathalie Savariaud" userId="e05b3a82365234dd" providerId="LiveId" clId="{2DEA9B63-7EC5-4E44-9B2B-2A7B0F10989E}" dt="2021-08-05T10:48:51.816" v="70" actId="1076"/>
          <ac:spMkLst>
            <pc:docMk/>
            <pc:sldMk cId="2377761829" sldId="257"/>
            <ac:spMk id="21" creationId="{73E99819-846C-46F7-A504-836041C4F78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184" cy="494736"/>
          </a:xfrm>
          <a:prstGeom prst="rect">
            <a:avLst/>
          </a:prstGeom>
        </p:spPr>
        <p:txBody>
          <a:bodyPr vert="horz" lIns="91230" tIns="45615" rIns="91230" bIns="45615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907" y="1"/>
            <a:ext cx="2945184" cy="494736"/>
          </a:xfrm>
          <a:prstGeom prst="rect">
            <a:avLst/>
          </a:prstGeom>
        </p:spPr>
        <p:txBody>
          <a:bodyPr vert="horz" lIns="91230" tIns="45615" rIns="91230" bIns="45615" rtlCol="0"/>
          <a:lstStyle>
            <a:lvl1pPr algn="r">
              <a:defRPr sz="1200"/>
            </a:lvl1pPr>
          </a:lstStyle>
          <a:p>
            <a:fld id="{91A8D3FD-CA37-4E39-890E-0BD3F877760E}" type="datetimeFigureOut">
              <a:rPr lang="fr-FR" smtClean="0"/>
              <a:t>05/08/2021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30" tIns="45615" rIns="91230" bIns="45615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293" y="4751988"/>
            <a:ext cx="5439089" cy="3886987"/>
          </a:xfrm>
          <a:prstGeom prst="rect">
            <a:avLst/>
          </a:prstGeom>
        </p:spPr>
        <p:txBody>
          <a:bodyPr vert="horz" lIns="91230" tIns="45615" rIns="91230" bIns="45615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928"/>
            <a:ext cx="2945184" cy="494736"/>
          </a:xfrm>
          <a:prstGeom prst="rect">
            <a:avLst/>
          </a:prstGeom>
        </p:spPr>
        <p:txBody>
          <a:bodyPr vert="horz" lIns="91230" tIns="45615" rIns="91230" bIns="45615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907" y="9377928"/>
            <a:ext cx="2945184" cy="494736"/>
          </a:xfrm>
          <a:prstGeom prst="rect">
            <a:avLst/>
          </a:prstGeom>
        </p:spPr>
        <p:txBody>
          <a:bodyPr vert="horz" lIns="91230" tIns="45615" rIns="91230" bIns="45615" rtlCol="0" anchor="b"/>
          <a:lstStyle>
            <a:lvl1pPr algn="r">
              <a:defRPr sz="1200"/>
            </a:lvl1pPr>
          </a:lstStyle>
          <a:p>
            <a:fld id="{6D929351-18D1-4D6B-9D78-CEAE2BFC7B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418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3215-5A8F-4E30-8D22-201014282774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6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51886-F9BF-4F5A-B603-5DAEB78E966E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824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5FB3-9F5D-46BC-8C9A-2A62343AAE08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393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F358A-D26E-41A6-BB12-C03A0AEB5A9B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0488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A733-97B6-49F8-A179-840EF00050B5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69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B790-5508-49CA-84B6-BDCD66237670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305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D224-C812-41A8-ADAF-99E3D305CDAD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308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2CC4-0BDC-4854-9357-7D3CB3E7B76E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551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A0B2-0EDA-46F3-9025-113D1ECC1819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971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0DBF73B7-3E92-441B-9AD0-5CFFADDC31D5}" type="datetime1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12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8D574-AE07-447F-AFD6-4E995584B229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88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CFD7-B299-49BA-A0FD-4DD5074BCD05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676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8EC6-238B-48DA-966E-7FB44D0ACD6E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C0169-7193-42A6-8109-794DE46D7896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493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41B59-4B7A-44E6-86C2-0E26E017477D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46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E57E-2A02-4C36-A408-FD091F6444B1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216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96EA1-707E-4DBC-9460-F9BA59A40819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806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6813-3441-4B60-8EB6-3FF2D4B92A46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86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711BD12-5370-40CA-8326-A3DE06A73EC2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89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saveursdamatxi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12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G"/><Relationship Id="rId11" Type="http://schemas.openxmlformats.org/officeDocument/2006/relationships/image" Target="../media/image21.jpe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7000">
              <a:schemeClr val="bg1">
                <a:tint val="90000"/>
                <a:lumMod val="110000"/>
              </a:schemeClr>
            </a:gs>
            <a:gs pos="68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1BC61F3-718A-4E18-83CD-E603D7E3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4298AA-F2CD-4458-A6CB-F38AB315B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496" y="930060"/>
            <a:ext cx="4923007" cy="492300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820AC2-D0DC-475B-A6CD-B5ADD48E4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848" y="6016113"/>
            <a:ext cx="668793" cy="6687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38B2EC8-1EAD-4A88-8A2D-69640D086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360" y="6023684"/>
            <a:ext cx="670208" cy="668794"/>
          </a:xfrm>
          <a:prstGeom prst="rect">
            <a:avLst/>
          </a:prstGeom>
        </p:spPr>
      </p:pic>
      <p:sp>
        <p:nvSpPr>
          <p:cNvPr id="10" name="Sous-titre 9">
            <a:extLst>
              <a:ext uri="{FF2B5EF4-FFF2-40B4-BE49-F238E27FC236}">
                <a16:creationId xmlns:a16="http://schemas.microsoft.com/office/drawing/2014/main" id="{92ABB8A0-47C3-4CA4-B20B-D75C61228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9285" y="154323"/>
            <a:ext cx="8689976" cy="612691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Britannic Bold" panose="020B0903060703020204" pitchFamily="34" charset="0"/>
              </a:rPr>
              <a:t>FICHES TECHNIQUES PRODUITS 2021</a:t>
            </a:r>
          </a:p>
        </p:txBody>
      </p:sp>
    </p:spTree>
    <p:extLst>
      <p:ext uri="{BB962C8B-B14F-4D97-AF65-F5344CB8AC3E}">
        <p14:creationId xmlns:p14="http://schemas.microsoft.com/office/powerpoint/2010/main" val="62002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7000">
              <a:schemeClr val="bg1">
                <a:tint val="90000"/>
                <a:lumMod val="110000"/>
              </a:schemeClr>
            </a:gs>
            <a:gs pos="68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09A3378-FB57-4E26-8AE8-D76FA705A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38305" y="-2040179"/>
            <a:ext cx="7797799" cy="21384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0B8D61-0E95-4B61-8A4E-077427297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8551" y="875832"/>
            <a:ext cx="6784462" cy="5106334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fr-FR" b="1" i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Société ALPENA </a:t>
            </a:r>
            <a:r>
              <a:rPr lang="fr-FR" b="1" i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sarl</a:t>
            </a:r>
            <a:endParaRPr lang="fr-FR" b="1" i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fr-FR" i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Nom commercial </a:t>
            </a:r>
            <a:r>
              <a:rPr lang="fr-FR" b="1" i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 Les Saveurs d’</a:t>
            </a:r>
            <a:r>
              <a:rPr lang="fr-FR" b="1" i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Amatxi</a:t>
            </a:r>
            <a:r>
              <a:rPr lang="fr-FR" b="1" i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»</a:t>
            </a:r>
          </a:p>
          <a:p>
            <a:pPr marL="342900" indent="-342900" algn="l">
              <a:buFontTx/>
              <a:buChar char="-"/>
            </a:pPr>
            <a:r>
              <a:rPr lang="fr-FR" i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401 Chemin de Bellevue, Zone Artisanale </a:t>
            </a:r>
            <a:r>
              <a:rPr lang="fr-FR" i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Duboskoa</a:t>
            </a:r>
            <a:r>
              <a:rPr lang="fr-FR" i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b="1" i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64990 Villefranque </a:t>
            </a:r>
          </a:p>
          <a:p>
            <a:pPr marL="342900" indent="-342900" algn="l">
              <a:buFontTx/>
              <a:buChar char="-"/>
            </a:pPr>
            <a:r>
              <a:rPr lang="fr-FR" b="1" i="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https://saveursdamatxi.com/</a:t>
            </a:r>
            <a:endParaRPr lang="fr-FR" b="1" i="0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fr-FR" b="1" i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fr-FR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Contact administratif : </a:t>
            </a:r>
            <a:r>
              <a:rPr lang="fr-FR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Emilien 05 59 55 58 29</a:t>
            </a:r>
          </a:p>
          <a:p>
            <a:pPr marL="342900" indent="-342900" algn="l">
              <a:buFontTx/>
              <a:buChar char="-"/>
            </a:pPr>
            <a:r>
              <a:rPr lang="fr-FR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Contact commercial : </a:t>
            </a:r>
            <a:r>
              <a:rPr lang="fr-FR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Mikel</a:t>
            </a:r>
            <a:r>
              <a:rPr lang="fr-FR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06 71 93 49 53</a:t>
            </a:r>
          </a:p>
          <a:p>
            <a:pPr marL="342900" indent="-342900" algn="l">
              <a:buFontTx/>
              <a:buChar char="-"/>
            </a:pPr>
            <a:r>
              <a:rPr lang="fr-FR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Direction : </a:t>
            </a:r>
            <a:r>
              <a:rPr lang="fr-FR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Nathalie Savariaud 05 59 55 58 29</a:t>
            </a:r>
          </a:p>
          <a:p>
            <a:pPr marL="342900" indent="-342900" algn="l">
              <a:buFontTx/>
              <a:buChar char="-"/>
            </a:pPr>
            <a:endParaRPr lang="fr-FR" b="1" i="0" dirty="0">
              <a:solidFill>
                <a:schemeClr val="bg1">
                  <a:alpha val="70000"/>
                </a:schemeClr>
              </a:solidFill>
            </a:endParaRPr>
          </a:p>
          <a:p>
            <a:pPr marL="342900" indent="-342900" algn="l">
              <a:buFontTx/>
              <a:buChar char="-"/>
            </a:pPr>
            <a:endParaRPr lang="fr-FR" b="1" i="0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1BC61F3-718A-4E18-83CD-E603D7E3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4298AA-F2CD-4458-A6CB-F38AB315B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" y="967496"/>
            <a:ext cx="4923007" cy="492300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820AC2-D0DC-475B-A6CD-B5ADD48E4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826" y="5878970"/>
            <a:ext cx="668793" cy="6687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38B2EC8-1EAD-4A88-8A2D-69640D086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1666" y="5853067"/>
            <a:ext cx="670208" cy="66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84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398C1-F02E-4C2B-A312-B53BB5276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3899" y="565780"/>
            <a:ext cx="6119131" cy="901699"/>
          </a:xfrm>
          <a:noFill/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LES SAVEURS D’AMATXI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0B8D61-0E95-4B61-8A4E-077427297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8551" y="1887472"/>
            <a:ext cx="7095677" cy="4477641"/>
          </a:xfrm>
        </p:spPr>
        <p:txBody>
          <a:bodyPr>
            <a:normAutofit lnSpcReduction="10000"/>
          </a:bodyPr>
          <a:lstStyle/>
          <a:p>
            <a:pPr algn="l"/>
            <a:r>
              <a:rPr lang="fr-FR" b="1" i="0" dirty="0">
                <a:solidFill>
                  <a:schemeClr val="bg2">
                    <a:lumMod val="50000"/>
                    <a:alpha val="70000"/>
                  </a:schemeClr>
                </a:solidFill>
              </a:rPr>
              <a:t>- </a:t>
            </a:r>
            <a:r>
              <a:rPr lang="fr-FR" i="0" dirty="0">
                <a:solidFill>
                  <a:schemeClr val="bg2">
                    <a:lumMod val="50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Reprise de la société en 2019</a:t>
            </a:r>
            <a:br>
              <a:rPr lang="fr-FR" i="0" dirty="0">
                <a:solidFill>
                  <a:schemeClr val="bg2">
                    <a:lumMod val="50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i="0" dirty="0">
                <a:solidFill>
                  <a:schemeClr val="bg2">
                    <a:lumMod val="50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Entreprise Agroalimentaire située à</a:t>
            </a:r>
            <a:br>
              <a:rPr lang="fr-FR" i="0" dirty="0">
                <a:solidFill>
                  <a:schemeClr val="bg2">
                    <a:lumMod val="50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i="0" dirty="0">
                <a:solidFill>
                  <a:schemeClr val="bg2">
                    <a:lumMod val="50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Villefranque</a:t>
            </a:r>
            <a:br>
              <a:rPr lang="fr-FR" i="0" dirty="0">
                <a:solidFill>
                  <a:schemeClr val="bg2">
                    <a:lumMod val="50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i="0" dirty="0">
                <a:solidFill>
                  <a:schemeClr val="bg2">
                    <a:lumMod val="50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Produits locaux, production en Circuit court </a:t>
            </a:r>
            <a:br>
              <a:rPr lang="fr-FR" i="0" dirty="0">
                <a:solidFill>
                  <a:schemeClr val="bg2">
                    <a:lumMod val="50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i="0" dirty="0">
                <a:solidFill>
                  <a:schemeClr val="bg2">
                    <a:lumMod val="50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Réorganisation du </a:t>
            </a:r>
            <a:r>
              <a:rPr lang="fr-FR" i="0" dirty="0" err="1">
                <a:solidFill>
                  <a:schemeClr val="bg2">
                    <a:lumMod val="50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sourcing</a:t>
            </a:r>
            <a:r>
              <a:rPr lang="fr-FR" i="0" dirty="0">
                <a:solidFill>
                  <a:schemeClr val="bg2">
                    <a:lumMod val="50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pour privilégier le LOCAL</a:t>
            </a:r>
            <a:br>
              <a:rPr lang="fr-FR" i="0" dirty="0">
                <a:solidFill>
                  <a:schemeClr val="bg2">
                    <a:lumMod val="50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i="0" dirty="0">
                <a:solidFill>
                  <a:schemeClr val="bg2">
                    <a:lumMod val="50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Développement de nos produits (Croquettes détail boitage surgelé, gros et demi-gros, Taloa détail et gros, Taloa cuisinés détail, </a:t>
            </a:r>
            <a:r>
              <a:rPr lang="fr-FR" i="0" dirty="0" err="1">
                <a:solidFill>
                  <a:schemeClr val="bg2">
                    <a:lumMod val="50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paxta</a:t>
            </a:r>
            <a:r>
              <a:rPr lang="fr-FR" i="0" dirty="0">
                <a:solidFill>
                  <a:schemeClr val="bg2">
                    <a:lumMod val="50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cuisinées détail, pâte à pizza prête à garnir détail et gros)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42ED79-8194-4989-900B-83629B58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4298AA-F2CD-4458-A6CB-F38AB315B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" y="967496"/>
            <a:ext cx="4923007" cy="492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43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E191C1-1ABA-40F3-A78B-BBD90FC1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052" y="145824"/>
            <a:ext cx="5247117" cy="1292400"/>
          </a:xfrm>
        </p:spPr>
        <p:txBody>
          <a:bodyPr/>
          <a:lstStyle/>
          <a:p>
            <a:br>
              <a:rPr lang="fr-FR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Notre référencement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BA8BCD3-0A00-4573-BE04-C7C786292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" y="12621"/>
            <a:ext cx="979082" cy="979082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C34C0B-4702-4618-83A1-561A56270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3013" y="1526872"/>
            <a:ext cx="6879693" cy="5331128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fr-FR" sz="1800" dirty="0" err="1">
                <a:solidFill>
                  <a:schemeClr val="bg2">
                    <a:lumMod val="75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Elizaldia</a:t>
            </a:r>
            <a:r>
              <a:rPr lang="fr-FR" sz="1800" dirty="0">
                <a:solidFill>
                  <a:schemeClr val="bg2">
                    <a:lumMod val="75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(Bidart, Saint Pierre d’</a:t>
            </a:r>
            <a:r>
              <a:rPr lang="fr-FR" sz="1800" dirty="0" err="1">
                <a:solidFill>
                  <a:schemeClr val="bg2">
                    <a:lumMod val="75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Irube</a:t>
            </a:r>
            <a:r>
              <a:rPr lang="fr-FR" sz="1800" dirty="0">
                <a:solidFill>
                  <a:schemeClr val="bg2">
                    <a:lumMod val="75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  <a:p>
            <a:pPr marL="342900" indent="-342900">
              <a:buFontTx/>
              <a:buChar char="-"/>
            </a:pPr>
            <a:r>
              <a:rPr lang="fr-FR" sz="1800" dirty="0">
                <a:solidFill>
                  <a:schemeClr val="bg2">
                    <a:lumMod val="75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Cœur de Frais (Bayonne, Lescar, Labenne…</a:t>
            </a:r>
            <a:r>
              <a:rPr lang="fr-FR" sz="1800" dirty="0" err="1">
                <a:solidFill>
                  <a:schemeClr val="bg2">
                    <a:lumMod val="75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etc</a:t>
            </a:r>
            <a:r>
              <a:rPr lang="fr-FR" sz="1800" dirty="0">
                <a:solidFill>
                  <a:schemeClr val="bg2">
                    <a:lumMod val="75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fr-FR" sz="1800" dirty="0">
                <a:solidFill>
                  <a:schemeClr val="bg2">
                    <a:lumMod val="75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Leclerc (en direct Ets Locaux)</a:t>
            </a:r>
          </a:p>
          <a:p>
            <a:pPr marL="342900" indent="-342900">
              <a:buFontTx/>
              <a:buChar char="-"/>
            </a:pPr>
            <a:r>
              <a:rPr lang="fr-FR" sz="1800" dirty="0">
                <a:solidFill>
                  <a:schemeClr val="bg2">
                    <a:lumMod val="75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Carrefour (Référencement plateforme pour les </a:t>
            </a:r>
            <a:r>
              <a:rPr lang="fr-FR" sz="1800" dirty="0" err="1">
                <a:solidFill>
                  <a:schemeClr val="bg2">
                    <a:lumMod val="75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Market</a:t>
            </a:r>
            <a:r>
              <a:rPr lang="fr-FR" sz="1800" dirty="0">
                <a:solidFill>
                  <a:schemeClr val="bg2">
                    <a:lumMod val="75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Grand Sud Ouest)</a:t>
            </a:r>
          </a:p>
          <a:p>
            <a:pPr marL="342900" indent="-342900">
              <a:buFontTx/>
              <a:buChar char="-"/>
            </a:pPr>
            <a:r>
              <a:rPr lang="fr-FR" sz="1800" dirty="0">
                <a:solidFill>
                  <a:schemeClr val="bg2">
                    <a:lumMod val="75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Intermarché Locaux (Bidart, Bayonne, Saint </a:t>
            </a:r>
            <a:r>
              <a:rPr lang="fr-FR" sz="1800" dirty="0" err="1">
                <a:solidFill>
                  <a:schemeClr val="bg2">
                    <a:lumMod val="75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Pée</a:t>
            </a:r>
            <a:r>
              <a:rPr lang="fr-FR" sz="1800" dirty="0">
                <a:solidFill>
                  <a:schemeClr val="bg2">
                    <a:lumMod val="75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sur nivelle, etc…)</a:t>
            </a:r>
          </a:p>
          <a:p>
            <a:pPr marL="342900" indent="-342900">
              <a:buFontTx/>
              <a:buChar char="-"/>
            </a:pPr>
            <a:r>
              <a:rPr lang="fr-FR" sz="1800" dirty="0">
                <a:solidFill>
                  <a:schemeClr val="bg2">
                    <a:lumMod val="75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Système U (U express, Super U…)</a:t>
            </a:r>
          </a:p>
          <a:p>
            <a:pPr marL="342900" indent="-342900">
              <a:buFontTx/>
              <a:buChar char="-"/>
            </a:pPr>
            <a:r>
              <a:rPr lang="fr-FR" sz="1800" dirty="0">
                <a:solidFill>
                  <a:schemeClr val="bg2">
                    <a:lumMod val="75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Epiceries Fines (64, 40, 33, 75…)</a:t>
            </a:r>
          </a:p>
          <a:p>
            <a:pPr marL="342900" indent="-342900">
              <a:buFontTx/>
              <a:buChar char="-"/>
            </a:pPr>
            <a:r>
              <a:rPr lang="fr-FR" sz="1800" dirty="0">
                <a:solidFill>
                  <a:schemeClr val="bg2">
                    <a:lumMod val="75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Divers grossistes (collectivités et CRH)</a:t>
            </a:r>
          </a:p>
          <a:p>
            <a:pPr marL="342900" indent="-342900">
              <a:buFontTx/>
              <a:buChar char="-"/>
            </a:pPr>
            <a:r>
              <a:rPr lang="fr-FR" sz="1800" dirty="0">
                <a:solidFill>
                  <a:schemeClr val="bg2">
                    <a:lumMod val="75000"/>
                    <a:alpha val="7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Restauration en Direct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EBF41A-7A81-4BED-83B1-9F93DE34C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4</a:t>
            </a:fld>
            <a:endParaRPr lang="en-US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90551BD2-E02C-4216-ADD8-8C380A940FFC}"/>
              </a:ext>
            </a:extLst>
          </p:cNvPr>
          <p:cNvCxnSpPr>
            <a:cxnSpLocks/>
          </p:cNvCxnSpPr>
          <p:nvPr/>
        </p:nvCxnSpPr>
        <p:spPr>
          <a:xfrm>
            <a:off x="3225800" y="1181100"/>
            <a:ext cx="873199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CEDBF32F-122F-4B10-85FE-1A154BE10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811" y="4541565"/>
            <a:ext cx="1651009" cy="162086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1BA8DC-3D3D-41DA-A12B-EABF2B207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931" y="579173"/>
            <a:ext cx="1895398" cy="1895398"/>
          </a:xfrm>
          <a:prstGeom prst="rect">
            <a:avLst/>
          </a:prstGeom>
        </p:spPr>
      </p:pic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694C7309-ACB9-4AE1-B2A8-EC28A1F85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723" y="4675780"/>
            <a:ext cx="1901843" cy="152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3CD89F9-CD75-4E8B-8A77-2D9214E5A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9512" y="2531225"/>
            <a:ext cx="2058757" cy="20587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5900A5E-BE35-49D6-BC70-9EF9BC6660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5132" y="2714144"/>
            <a:ext cx="1710997" cy="162086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DF8623-6F3D-4622-BBBE-F6F63F9423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2800" y="67144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91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E191C1-1ABA-40F3-A78B-BBD90FC1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864" y="145824"/>
            <a:ext cx="5256484" cy="769422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NOS NOUVEAUX PRODUITS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BA8BCD3-0A00-4573-BE04-C7C786292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" y="12621"/>
            <a:ext cx="979082" cy="979082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C34C0B-4702-4618-83A1-561A56270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1325" y="1330021"/>
            <a:ext cx="6246575" cy="5382149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</a:pPr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Produits Frais</a:t>
            </a:r>
            <a:b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- Casse-Croûte Talo à la Ventrèche en Barquette x2 </a:t>
            </a:r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OU vrac 10</a:t>
            </a:r>
            <a:b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- Casse-Croûte Talo au chorizo en Barquette x2 </a:t>
            </a:r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ou VRAC 10</a:t>
            </a:r>
            <a:b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- Casse-Croûte Talo jambon en Barquette x2 OU </a:t>
            </a:r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VRAC 10</a:t>
            </a:r>
            <a:b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- Galette Taloa </a:t>
            </a:r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(barquette x5) ou VRAC 50</a:t>
            </a:r>
            <a:b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- Pizza chorizo poivrons 20cm en barquette sous </a:t>
            </a:r>
            <a:r>
              <a:rPr lang="fr-FR" dirty="0" err="1">
                <a:solidFill>
                  <a:schemeClr val="bg2">
                    <a:lumMod val="75000"/>
                    <a:alpha val="70000"/>
                  </a:schemeClr>
                </a:solidFill>
              </a:rPr>
              <a:t>ath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 (x2)</a:t>
            </a:r>
            <a:b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- Pizza jambon de Bayonne 20cm en barquette sous </a:t>
            </a:r>
            <a:r>
              <a:rPr lang="fr-FR" dirty="0" err="1">
                <a:solidFill>
                  <a:schemeClr val="bg2">
                    <a:lumMod val="75000"/>
                    <a:alpha val="70000"/>
                  </a:schemeClr>
                </a:solidFill>
              </a:rPr>
              <a:t>ath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 (x2)</a:t>
            </a:r>
            <a:b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- Pizza lardons oignon 20cm en barquette sous </a:t>
            </a:r>
            <a:r>
              <a:rPr lang="fr-FR" dirty="0" err="1">
                <a:solidFill>
                  <a:schemeClr val="bg2">
                    <a:lumMod val="75000"/>
                    <a:alpha val="70000"/>
                  </a:schemeClr>
                </a:solidFill>
              </a:rPr>
              <a:t>ath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 (x2)</a:t>
            </a:r>
            <a:b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- </a:t>
            </a:r>
            <a:r>
              <a:rPr lang="fr-FR" dirty="0" err="1">
                <a:solidFill>
                  <a:schemeClr val="bg2">
                    <a:lumMod val="75000"/>
                    <a:alpha val="70000"/>
                  </a:schemeClr>
                </a:solidFill>
              </a:rPr>
              <a:t>Paxta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 BIO saumon BIO (barquette 300g net)</a:t>
            </a:r>
          </a:p>
          <a:p>
            <a:pPr>
              <a:spcBef>
                <a:spcPts val="0"/>
              </a:spcBef>
            </a:pP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- </a:t>
            </a:r>
            <a:r>
              <a:rPr lang="fr-FR" dirty="0" err="1">
                <a:solidFill>
                  <a:schemeClr val="bg2">
                    <a:lumMod val="75000"/>
                    <a:alpha val="70000"/>
                  </a:schemeClr>
                </a:solidFill>
              </a:rPr>
              <a:t>Paxta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 Bio Canard maison Samaran (</a:t>
            </a:r>
            <a:b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- Pâte à pizza précuites prête à garnir (barquette x2)</a:t>
            </a:r>
          </a:p>
          <a:p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Produits Surgelés CONDITIONNEMENT Boite 25 ou vrac 200</a:t>
            </a:r>
            <a:b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- Croquettes de jambon (x25)</a:t>
            </a:r>
            <a:b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- Croquettes de morue (x25)</a:t>
            </a:r>
            <a:b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- Croquettes aux champignons (x25)</a:t>
            </a:r>
            <a:b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- Croquettes au poulet (x25)</a:t>
            </a:r>
            <a:b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- Croquettes au chorizo (x25)</a:t>
            </a:r>
            <a:b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- Croquettes à la truffe (x25)</a:t>
            </a:r>
            <a:b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- Croquettes au canard (x25)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0A42988-738D-431A-9251-501309B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5</a:t>
            </a:fld>
            <a:endParaRPr lang="en-US"/>
          </a:p>
        </p:txBody>
      </p:sp>
      <p:pic>
        <p:nvPicPr>
          <p:cNvPr id="12" name="Image 11" descr="Une image contenant intérieur, alimentation, plat, croquette&#10;&#10;Description générée automatiquement">
            <a:extLst>
              <a:ext uri="{FF2B5EF4-FFF2-40B4-BE49-F238E27FC236}">
                <a16:creationId xmlns:a16="http://schemas.microsoft.com/office/drawing/2014/main" id="{CB4318EF-DD8C-425B-9DF3-161BD5F47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890" y="1759206"/>
            <a:ext cx="1667906" cy="2061533"/>
          </a:xfrm>
          <a:prstGeom prst="rect">
            <a:avLst/>
          </a:prstGeom>
        </p:spPr>
      </p:pic>
      <p:pic>
        <p:nvPicPr>
          <p:cNvPr id="14" name="Image 13" descr="Une image contenant alimentation, pâtes, plat, frites&#10;&#10;Description générée automatiquement">
            <a:extLst>
              <a:ext uri="{FF2B5EF4-FFF2-40B4-BE49-F238E27FC236}">
                <a16:creationId xmlns:a16="http://schemas.microsoft.com/office/drawing/2014/main" id="{8CFEB215-14FB-4012-AE07-B73A05CA3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0735" y="85049"/>
            <a:ext cx="1438005" cy="2014608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90551BD2-E02C-4216-ADD8-8C380A940FFC}"/>
              </a:ext>
            </a:extLst>
          </p:cNvPr>
          <p:cNvCxnSpPr>
            <a:cxnSpLocks/>
          </p:cNvCxnSpPr>
          <p:nvPr/>
        </p:nvCxnSpPr>
        <p:spPr>
          <a:xfrm>
            <a:off x="3225800" y="1181100"/>
            <a:ext cx="873199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DE68C07F-61E1-41D9-9470-F88705960BD1}"/>
              </a:ext>
            </a:extLst>
          </p:cNvPr>
          <p:cNvSpPr txBox="1"/>
          <p:nvPr/>
        </p:nvSpPr>
        <p:spPr>
          <a:xfrm>
            <a:off x="9191031" y="123199"/>
            <a:ext cx="1210469" cy="2308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900" b="1" dirty="0">
                <a:latin typeface="Abadi" panose="020B0604020202020204" pitchFamily="34" charset="0"/>
              </a:rPr>
              <a:t>Cartonnage Surgelé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34BF15AF-7D9F-4278-8F67-26BE412E2C5A}"/>
              </a:ext>
            </a:extLst>
          </p:cNvPr>
          <p:cNvSpPr/>
          <p:nvPr/>
        </p:nvSpPr>
        <p:spPr>
          <a:xfrm rot="2143640">
            <a:off x="10073059" y="322786"/>
            <a:ext cx="199715" cy="1833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2D4DD29-8FD7-41BC-A08A-F9262AA09147}"/>
              </a:ext>
            </a:extLst>
          </p:cNvPr>
          <p:cNvSpPr txBox="1"/>
          <p:nvPr/>
        </p:nvSpPr>
        <p:spPr>
          <a:xfrm>
            <a:off x="5512751" y="547148"/>
            <a:ext cx="944008" cy="2308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900" b="1" dirty="0"/>
              <a:t>Fourreau </a:t>
            </a:r>
            <a:r>
              <a:rPr lang="fr-FR" sz="900" b="1" dirty="0" err="1"/>
              <a:t>Paxta</a:t>
            </a:r>
            <a:endParaRPr lang="fr-FR" sz="900" b="1" dirty="0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132287C6-C16D-4A5A-A82C-9D200A88BB85}"/>
              </a:ext>
            </a:extLst>
          </p:cNvPr>
          <p:cNvSpPr/>
          <p:nvPr/>
        </p:nvSpPr>
        <p:spPr>
          <a:xfrm rot="328032">
            <a:off x="6370896" y="565417"/>
            <a:ext cx="169396" cy="21544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41730B0-B27C-403F-B7AA-2CC538E38C22}"/>
              </a:ext>
            </a:extLst>
          </p:cNvPr>
          <p:cNvSpPr txBox="1"/>
          <p:nvPr/>
        </p:nvSpPr>
        <p:spPr>
          <a:xfrm>
            <a:off x="5340261" y="2629912"/>
            <a:ext cx="1418246" cy="2308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900" b="1" dirty="0"/>
              <a:t>Pizza 20cm barquette</a:t>
            </a:r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73E99819-846C-46F7-A504-836041C4F782}"/>
              </a:ext>
            </a:extLst>
          </p:cNvPr>
          <p:cNvSpPr/>
          <p:nvPr/>
        </p:nvSpPr>
        <p:spPr>
          <a:xfrm rot="854033">
            <a:off x="6578376" y="2795431"/>
            <a:ext cx="165711" cy="17092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48FAA9B-B3C3-432B-A470-B5E53E3CA6EA}"/>
              </a:ext>
            </a:extLst>
          </p:cNvPr>
          <p:cNvSpPr txBox="1"/>
          <p:nvPr/>
        </p:nvSpPr>
        <p:spPr>
          <a:xfrm>
            <a:off x="9217314" y="4887109"/>
            <a:ext cx="140736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tx1">
                    <a:alpha val="70000"/>
                  </a:schemeClr>
                </a:solidFill>
              </a:rPr>
              <a:t>Casse-croûte Talo Chorizo</a:t>
            </a:r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A0421788-3137-47C2-AA29-9D5C2694F106}"/>
              </a:ext>
            </a:extLst>
          </p:cNvPr>
          <p:cNvSpPr/>
          <p:nvPr/>
        </p:nvSpPr>
        <p:spPr>
          <a:xfrm rot="3202135">
            <a:off x="10183546" y="5106195"/>
            <a:ext cx="103170" cy="12443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0B2B5CB-63CF-4A74-9B85-A72E84FA5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9823" y="4902872"/>
            <a:ext cx="1068763" cy="190094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16E211E-DC65-41D2-BC90-62334D4A2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512" y="2159776"/>
            <a:ext cx="1519012" cy="147917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FABDE21-32E5-4D1D-A804-B00B1743D1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21" y="2159777"/>
            <a:ext cx="1512447" cy="1479175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91140920-6B93-48D6-82BC-AFB486150C49}"/>
              </a:ext>
            </a:extLst>
          </p:cNvPr>
          <p:cNvSpPr txBox="1"/>
          <p:nvPr/>
        </p:nvSpPr>
        <p:spPr>
          <a:xfrm>
            <a:off x="3549310" y="5395851"/>
            <a:ext cx="4985090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Conditionnement en barquette INNOVANTE Recyclée et Recyclable</a:t>
            </a:r>
          </a:p>
          <a:p>
            <a:r>
              <a:rPr lang="fr-FR" sz="1200" dirty="0">
                <a:solidFill>
                  <a:schemeClr val="tx1"/>
                </a:solidFill>
              </a:rPr>
              <a:t>MEILLEURE Consommation (four </a:t>
            </a:r>
            <a:r>
              <a:rPr lang="fr-FR" sz="1200" dirty="0" err="1">
                <a:solidFill>
                  <a:schemeClr val="tx1"/>
                </a:solidFill>
              </a:rPr>
              <a:t>tradi</a:t>
            </a:r>
            <a:r>
              <a:rPr lang="fr-FR" sz="1200" dirty="0">
                <a:solidFill>
                  <a:schemeClr val="tx1"/>
                </a:solidFill>
              </a:rPr>
              <a:t> et Micro-o) / EVITER le GASPI (x2) / </a:t>
            </a:r>
          </a:p>
          <a:p>
            <a:r>
              <a:rPr lang="fr-FR" sz="1200" dirty="0">
                <a:solidFill>
                  <a:schemeClr val="tx1"/>
                </a:solidFill>
              </a:rPr>
              <a:t>Protéger la PLANETE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8B2EE80A-5E9A-4806-B912-5B6CD81167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251" y="245232"/>
            <a:ext cx="1666478" cy="2072076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28FD950-4B80-4F98-8548-D8CA852A31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18870" y="4745801"/>
            <a:ext cx="1876487" cy="140736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875F196-2CB5-4E7E-BD94-542BDB7293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70" y="38506"/>
            <a:ext cx="1493562" cy="207207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9B8FCE62-50E5-4D7A-8D59-5CFDD0E09F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70345" y="3680619"/>
            <a:ext cx="1735244" cy="1397376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4FAA7CBB-48AE-484A-A65E-C97C8D5B9FEE}"/>
              </a:ext>
            </a:extLst>
          </p:cNvPr>
          <p:cNvSpPr txBox="1"/>
          <p:nvPr/>
        </p:nvSpPr>
        <p:spPr>
          <a:xfrm>
            <a:off x="6361017" y="3809887"/>
            <a:ext cx="1418246" cy="2308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900" b="1" dirty="0"/>
              <a:t>FOURREAU DE 2 PIZZAS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27F92C4D-F709-47AA-9DA7-F7018DEB1C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1734" y="4040719"/>
            <a:ext cx="195089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61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E191C1-1ABA-40F3-A78B-BBD90FC1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417" y="196850"/>
            <a:ext cx="5454329" cy="1292400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Pourquoi Ce changement 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BA8BCD3-0A00-4573-BE04-C7C786292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" y="12621"/>
            <a:ext cx="979082" cy="979082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C34C0B-4702-4618-83A1-561A56270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1326" y="1145137"/>
            <a:ext cx="11452050" cy="5516013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	</a:t>
            </a:r>
            <a:r>
              <a:rPr lang="fr-FR" b="1" i="1" u="sng" dirty="0">
                <a:solidFill>
                  <a:schemeClr val="bg2">
                    <a:lumMod val="75000"/>
                    <a:alpha val="70000"/>
                  </a:schemeClr>
                </a:solidFill>
              </a:rPr>
              <a:t>Produits Frais – Produits Surgelés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Volonté d’innover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, de faire connaître des </a:t>
            </a:r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produits locaux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, </a:t>
            </a:r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nutritifs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, facile à utiliser, fabriqués à l’ancienne, avec  des </a:t>
            </a:r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matières 1ères locales de qualité 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(Montamat, </a:t>
            </a:r>
            <a:r>
              <a:rPr lang="fr-FR" dirty="0" err="1">
                <a:solidFill>
                  <a:schemeClr val="bg2">
                    <a:lumMod val="75000"/>
                    <a:alpha val="70000"/>
                  </a:schemeClr>
                </a:solidFill>
              </a:rPr>
              <a:t>Agour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, </a:t>
            </a:r>
            <a:r>
              <a:rPr lang="fr-FR" dirty="0" err="1">
                <a:solidFill>
                  <a:schemeClr val="bg2">
                    <a:lumMod val="75000"/>
                    <a:alpha val="70000"/>
                  </a:schemeClr>
                </a:solidFill>
              </a:rPr>
              <a:t>Larrea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, </a:t>
            </a:r>
            <a:r>
              <a:rPr lang="fr-FR" dirty="0" err="1">
                <a:solidFill>
                  <a:schemeClr val="bg2">
                    <a:lumMod val="75000"/>
                    <a:alpha val="70000"/>
                  </a:schemeClr>
                </a:solidFill>
              </a:rPr>
              <a:t>Aldabia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, </a:t>
            </a:r>
            <a:r>
              <a:rPr lang="fr-FR" dirty="0" err="1">
                <a:solidFill>
                  <a:schemeClr val="bg2">
                    <a:lumMod val="75000"/>
                    <a:alpha val="70000"/>
                  </a:schemeClr>
                </a:solidFill>
              </a:rPr>
              <a:t>Onaké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, </a:t>
            </a:r>
            <a:r>
              <a:rPr lang="fr-FR" dirty="0" err="1">
                <a:solidFill>
                  <a:schemeClr val="bg2">
                    <a:lumMod val="75000"/>
                    <a:alpha val="70000"/>
                  </a:schemeClr>
                </a:solidFill>
              </a:rPr>
              <a:t>My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75000"/>
                    <a:alpha val="70000"/>
                  </a:schemeClr>
                </a:solidFill>
              </a:rPr>
              <a:t>sunfish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, Minoterie d’</a:t>
            </a:r>
            <a:r>
              <a:rPr lang="fr-FR" dirty="0" err="1">
                <a:solidFill>
                  <a:schemeClr val="bg2">
                    <a:lumMod val="75000"/>
                    <a:alpha val="70000"/>
                  </a:schemeClr>
                </a:solidFill>
              </a:rPr>
              <a:t>Arki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, Cartonnages </a:t>
            </a:r>
            <a:r>
              <a:rPr lang="fr-FR" dirty="0" err="1">
                <a:solidFill>
                  <a:schemeClr val="bg2">
                    <a:lumMod val="75000"/>
                    <a:alpha val="70000"/>
                  </a:schemeClr>
                </a:solidFill>
              </a:rPr>
              <a:t>Larré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…)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Mettre en avant un savoir faire et une identité. Collaboration avec un Chef local : Lionel </a:t>
            </a:r>
            <a:r>
              <a:rPr lang="fr-FR" dirty="0" err="1">
                <a:solidFill>
                  <a:schemeClr val="bg2">
                    <a:lumMod val="75000"/>
                    <a:alpha val="70000"/>
                  </a:schemeClr>
                </a:solidFill>
              </a:rPr>
              <a:t>Elissalde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 restaurant « Chez Martin ». 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  <a:highlight>
                  <a:srgbClr val="FFFF00"/>
                </a:highlight>
              </a:rPr>
              <a:t>RAPPROCHER </a:t>
            </a:r>
            <a:r>
              <a:rPr lang="fr-FR" dirty="0" err="1">
                <a:solidFill>
                  <a:schemeClr val="bg2">
                    <a:lumMod val="75000"/>
                    <a:alpha val="70000"/>
                  </a:schemeClr>
                </a:solidFill>
                <a:highlight>
                  <a:srgbClr val="FFFF00"/>
                </a:highlight>
              </a:rPr>
              <a:t>l’AGROalimentaire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  <a:highlight>
                  <a:srgbClr val="FFFF00"/>
                </a:highlight>
              </a:rPr>
              <a:t> et La BISTRONOMIE Française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Permettre une consommation raisonnée et éviter les Gaspi (produit plus petit par 2) 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  <a:highlight>
                  <a:srgbClr val="FFFF00"/>
                </a:highlight>
              </a:rPr>
              <a:t>transportable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 (manger au travail, repas tout prêt, parents absents, nutritif et facile), 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  <a:highlight>
                  <a:srgbClr val="FFFF00"/>
                </a:highlight>
              </a:rPr>
              <a:t>pas de CROUTE à JETER. Pas de PART NON CONSOMMEE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Développer un packaging recyclé et recyclable facile à utiliser. 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  <a:highlight>
                  <a:srgbClr val="FFFF00"/>
                </a:highlight>
              </a:rPr>
              <a:t>Ouverture FACILE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  <a:highlight>
                  <a:srgbClr val="FFFF00"/>
                </a:highlight>
              </a:rPr>
              <a:t>BARQUETTE pour FOUR TRADI et Micro-onde.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Intégrer des jeunes non diplômés 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pour les </a:t>
            </a:r>
            <a:r>
              <a:rPr lang="fr-FR" b="1" u="sng" dirty="0">
                <a:solidFill>
                  <a:schemeClr val="bg2">
                    <a:lumMod val="75000"/>
                    <a:alpha val="70000"/>
                  </a:schemeClr>
                </a:solidFill>
              </a:rPr>
              <a:t>former</a:t>
            </a:r>
            <a:r>
              <a:rPr lang="fr-FR" dirty="0">
                <a:solidFill>
                  <a:schemeClr val="bg2">
                    <a:lumMod val="75000"/>
                    <a:alpha val="70000"/>
                  </a:schemeClr>
                </a:solidFill>
              </a:rPr>
              <a:t>. Aux métiers de l’entreprise en général – Administratif – Commercial – Gestion et Logistique – Production – Entretien … 2 alternants sous contrat, de nombreux stagiaires, deux jeunes de moins de 25 ans en formation en production (réorientation professionnelle).</a:t>
            </a:r>
          </a:p>
          <a:p>
            <a:pPr algn="ctr"/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	</a:t>
            </a:r>
            <a:endParaRPr lang="fr-FR" dirty="0">
              <a:solidFill>
                <a:schemeClr val="bg2">
                  <a:lumMod val="75000"/>
                  <a:alpha val="70000"/>
                </a:schemeClr>
              </a:solidFill>
            </a:endParaRPr>
          </a:p>
          <a:p>
            <a:endParaRPr lang="fr-FR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E04331-829B-4736-8F22-5A953E91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6</a:t>
            </a:fld>
            <a:endParaRPr lang="en-US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6A8ED60-5269-4E5A-9EF5-3D9C88439065}"/>
              </a:ext>
            </a:extLst>
          </p:cNvPr>
          <p:cNvCxnSpPr>
            <a:cxnSpLocks/>
          </p:cNvCxnSpPr>
          <p:nvPr/>
        </p:nvCxnSpPr>
        <p:spPr>
          <a:xfrm>
            <a:off x="3804422" y="792024"/>
            <a:ext cx="873199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5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E191C1-1ABA-40F3-A78B-BBD90FC1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349" y="265465"/>
            <a:ext cx="5079633" cy="1292400"/>
          </a:xfrm>
        </p:spPr>
        <p:txBody>
          <a:bodyPr/>
          <a:lstStyle/>
          <a:p>
            <a:br>
              <a:rPr lang="fr-FR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NOTRE EVOLUTION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BA8BCD3-0A00-4573-BE04-C7C786292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" y="12621"/>
            <a:ext cx="979082" cy="979082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C34C0B-4702-4618-83A1-561A56270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3904" y="1339244"/>
            <a:ext cx="7246952" cy="5331128"/>
          </a:xfrm>
        </p:spPr>
        <p:txBody>
          <a:bodyPr>
            <a:normAutofit lnSpcReduction="10000"/>
          </a:bodyPr>
          <a:lstStyle/>
          <a:p>
            <a:pPr marL="342900" indent="-342900">
              <a:buFontTx/>
              <a:buChar char="-"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 changement d’identité et de savoir-faire (produits, logo, packaging, </a:t>
            </a:r>
            <a:r>
              <a:rPr lang="fr-FR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sourcing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…)</a:t>
            </a:r>
          </a:p>
          <a:p>
            <a:pPr marL="342900" indent="-342900">
              <a:buFontTx/>
              <a:buChar char="-"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Evolution de l’équipe et des cibles de distribution, mise en avant de QUALITE du PRODUIT</a:t>
            </a:r>
          </a:p>
          <a:p>
            <a:pPr marL="342900" indent="-342900">
              <a:buFontTx/>
              <a:buChar char="-"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Volonté de développer le « Mieux Manger » </a:t>
            </a:r>
          </a:p>
          <a:p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Développement du matériel et  investissement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E98A3E">
                  <a:lumMod val="60000"/>
                  <a:lumOff val="40000"/>
                </a:srgbClr>
              </a:buClr>
              <a:buSzTx/>
              <a:buFontTx/>
              <a:buChar char="-"/>
              <a:tabLst/>
              <a:defRPr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Prix 2020 Agglomération Cote Basque : </a:t>
            </a:r>
          </a:p>
          <a:p>
            <a:pPr marL="800100" marR="0" lvl="1" indent="-342900" algn="l" defTabSz="914400" rtl="0" eaLnBrk="1" fontAlgn="auto" latinLnBrk="0" hangingPunct="1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E98A3E">
                  <a:lumMod val="60000"/>
                  <a:lumOff val="40000"/>
                </a:srgbClr>
              </a:buClr>
              <a:buSzTx/>
              <a:buFontTx/>
              <a:buChar char="-"/>
              <a:tabLst/>
              <a:defRPr/>
            </a:pPr>
            <a:r>
              <a:rPr kumimoji="0" lang="fr-FR" sz="140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Catégorie Innovation produits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E98A3E">
                  <a:lumMod val="60000"/>
                  <a:lumOff val="40000"/>
                </a:srgbClr>
              </a:buClr>
              <a:buSzTx/>
              <a:buFontTx/>
              <a:buChar char="-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Label subvention région Nouvelle Aquitaine :</a:t>
            </a:r>
          </a:p>
          <a:p>
            <a:pPr marL="800100" marR="0" lvl="1" indent="-342900" algn="l" defTabSz="914400" rtl="0" eaLnBrk="1" fontAlgn="auto" latinLnBrk="0" hangingPunct="1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E98A3E">
                  <a:lumMod val="60000"/>
                  <a:lumOff val="40000"/>
                </a:srgbClr>
              </a:buClr>
              <a:buSzTx/>
              <a:buFontTx/>
              <a:buChar char="-"/>
              <a:tabLst/>
              <a:defRPr/>
            </a:pPr>
            <a:r>
              <a:rPr kumimoji="0" lang="fr-FR" sz="140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R&amp;D 2021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E98A3E">
                  <a:lumMod val="60000"/>
                  <a:lumOff val="40000"/>
                </a:srgbClr>
              </a:buClr>
              <a:buSzTx/>
              <a:buFontTx/>
              <a:buChar char="-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Formation de l’ensemble du personnel </a:t>
            </a:r>
          </a:p>
          <a:p>
            <a:pPr marL="800100" marR="0" lvl="1" indent="-342900" algn="l" defTabSz="914400" rtl="0" eaLnBrk="1" fontAlgn="auto" latinLnBrk="0" hangingPunct="1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E98A3E">
                  <a:lumMod val="60000"/>
                  <a:lumOff val="40000"/>
                </a:srgbClr>
              </a:buClr>
              <a:buSzTx/>
              <a:buFontTx/>
              <a:buChar char="-"/>
              <a:tabLst/>
              <a:defRPr/>
            </a:pPr>
            <a:r>
              <a:rPr kumimoji="0" lang="fr-FR" sz="140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(PMS / HACCP) Société SAFERC</a:t>
            </a:r>
          </a:p>
          <a:p>
            <a:pPr marL="800100" marR="0" lvl="1" indent="-342900" algn="l" defTabSz="914400" rtl="0" eaLnBrk="1" fontAlgn="auto" latinLnBrk="0" hangingPunct="1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E98A3E">
                  <a:lumMod val="60000"/>
                  <a:lumOff val="40000"/>
                </a:srgbClr>
              </a:buClr>
              <a:buSzTx/>
              <a:buFontTx/>
              <a:buChar char="-"/>
              <a:tabLst/>
              <a:defRPr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Certification IFS en cours. </a:t>
            </a:r>
            <a:endParaRPr kumimoji="0" lang="fr-FR" sz="140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E54F065-31A1-4DEB-8453-2B007CF59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7</a:t>
            </a:fld>
            <a:endParaRPr lang="en-US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6A8ED60-5269-4E5A-9EF5-3D9C88439065}"/>
              </a:ext>
            </a:extLst>
          </p:cNvPr>
          <p:cNvCxnSpPr>
            <a:cxnSpLocks/>
          </p:cNvCxnSpPr>
          <p:nvPr/>
        </p:nvCxnSpPr>
        <p:spPr>
          <a:xfrm>
            <a:off x="3035300" y="1181100"/>
            <a:ext cx="873199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D1A0F9DC-B5FD-4D30-B6D3-01C3A29CD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301" y="773253"/>
            <a:ext cx="2076003" cy="21377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2BCE3A2-D58E-4042-A303-045FF52F7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196" y="3873499"/>
            <a:ext cx="2436477" cy="226971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6B6BCF6-794D-45C5-9F0D-800F47D92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367" y="3670300"/>
            <a:ext cx="2076004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135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E191C1-1ABA-40F3-A78B-BBD90FC1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181" y="390224"/>
            <a:ext cx="3906000" cy="12924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L’ équipe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BA8BCD3-0A00-4573-BE04-C7C786292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" y="12621"/>
            <a:ext cx="979082" cy="979082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C34C0B-4702-4618-83A1-561A56270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69982" y="5782045"/>
            <a:ext cx="3602373" cy="923329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fr-FR" sz="1600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Antoine</a:t>
            </a:r>
            <a:br>
              <a:rPr lang="fr-FR" sz="1600" b="1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sz="1600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Production produits Frais </a:t>
            </a:r>
          </a:p>
          <a:p>
            <a:pPr algn="ctr">
              <a:spcBef>
                <a:spcPts val="0"/>
              </a:spcBef>
            </a:pPr>
            <a:r>
              <a:rPr lang="fr-FR" sz="1100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Jeune sans emploi non formé au départ</a:t>
            </a:r>
            <a:endParaRPr lang="fr-FR" sz="1100" dirty="0">
              <a:solidFill>
                <a:schemeClr val="bg2">
                  <a:lumMod val="75000"/>
                  <a:alpha val="70000"/>
                </a:schemeClr>
              </a:solidFill>
            </a:endParaRPr>
          </a:p>
          <a:p>
            <a:endParaRPr lang="fr-FR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9037C9F-7D28-4CE6-A7F2-0BB7AF32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88964" y="6572334"/>
            <a:ext cx="2208212" cy="203460"/>
          </a:xfrm>
        </p:spPr>
        <p:txBody>
          <a:bodyPr/>
          <a:lstStyle/>
          <a:p>
            <a:fld id="{D39607A7-8386-47DB-8578-DDEDD194E5D4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6A8ED60-5269-4E5A-9EF5-3D9C88439065}"/>
              </a:ext>
            </a:extLst>
          </p:cNvPr>
          <p:cNvCxnSpPr>
            <a:cxnSpLocks/>
          </p:cNvCxnSpPr>
          <p:nvPr/>
        </p:nvCxnSpPr>
        <p:spPr>
          <a:xfrm>
            <a:off x="1872984" y="1126704"/>
            <a:ext cx="873199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Image 4" descr="Une image contenant personne, homme, mur, intérieur&#10;&#10;Description générée automatiquement">
            <a:extLst>
              <a:ext uri="{FF2B5EF4-FFF2-40B4-BE49-F238E27FC236}">
                <a16:creationId xmlns:a16="http://schemas.microsoft.com/office/drawing/2014/main" id="{F7057191-49BB-4E70-A43A-FDBFCCC34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74" y="3493566"/>
            <a:ext cx="1642450" cy="2189933"/>
          </a:xfrm>
          <a:prstGeom prst="rect">
            <a:avLst/>
          </a:prstGeom>
        </p:spPr>
      </p:pic>
      <p:pic>
        <p:nvPicPr>
          <p:cNvPr id="9" name="Image 8" descr="Une image contenant personne, femme, souriant, posant&#10;&#10;Description générée automatiquement">
            <a:extLst>
              <a:ext uri="{FF2B5EF4-FFF2-40B4-BE49-F238E27FC236}">
                <a16:creationId xmlns:a16="http://schemas.microsoft.com/office/drawing/2014/main" id="{721FE5C0-8DCD-42F5-9F3F-9F60F7727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686" y="288748"/>
            <a:ext cx="1664129" cy="2218838"/>
          </a:xfrm>
          <a:prstGeom prst="rect">
            <a:avLst/>
          </a:prstGeom>
        </p:spPr>
      </p:pic>
      <p:pic>
        <p:nvPicPr>
          <p:cNvPr id="11" name="Image 10" descr="Une image contenant mur, personne, homme, intérieur&#10;&#10;Description générée automatiquement">
            <a:extLst>
              <a:ext uri="{FF2B5EF4-FFF2-40B4-BE49-F238E27FC236}">
                <a16:creationId xmlns:a16="http://schemas.microsoft.com/office/drawing/2014/main" id="{1E803F63-754E-4E63-AFFF-6633865DF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73" y="304335"/>
            <a:ext cx="1679302" cy="2239068"/>
          </a:xfrm>
          <a:prstGeom prst="rect">
            <a:avLst/>
          </a:prstGeom>
        </p:spPr>
      </p:pic>
      <p:pic>
        <p:nvPicPr>
          <p:cNvPr id="15" name="Image 14" descr="Une image contenant personne, homme, souriant, posant&#10;&#10;Description générée automatiquement">
            <a:extLst>
              <a:ext uri="{FF2B5EF4-FFF2-40B4-BE49-F238E27FC236}">
                <a16:creationId xmlns:a16="http://schemas.microsoft.com/office/drawing/2014/main" id="{08EBA28E-F8F4-4F72-9B2F-F1DE60A9FB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914" y="3527831"/>
            <a:ext cx="1642450" cy="2189933"/>
          </a:xfrm>
          <a:prstGeom prst="rect">
            <a:avLst/>
          </a:prstGeom>
        </p:spPr>
      </p:pic>
      <p:pic>
        <p:nvPicPr>
          <p:cNvPr id="17" name="Image 16" descr="Une image contenant personne, mur, femme, souriant&#10;&#10;Description générée automatiquement">
            <a:extLst>
              <a:ext uri="{FF2B5EF4-FFF2-40B4-BE49-F238E27FC236}">
                <a16:creationId xmlns:a16="http://schemas.microsoft.com/office/drawing/2014/main" id="{50C17F2B-EEAB-41E5-BB39-22D43B435A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85" y="2327048"/>
            <a:ext cx="1744038" cy="191825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EB6B14F-B124-491F-8AB1-2F66F7823D37}"/>
              </a:ext>
            </a:extLst>
          </p:cNvPr>
          <p:cNvSpPr txBox="1"/>
          <p:nvPr/>
        </p:nvSpPr>
        <p:spPr>
          <a:xfrm>
            <a:off x="-332844" y="4328269"/>
            <a:ext cx="4136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Nathalie</a:t>
            </a:r>
            <a:b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Directeur général </a:t>
            </a:r>
          </a:p>
          <a:p>
            <a:pPr algn="ctr"/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 gestion comptabilité facturation</a:t>
            </a:r>
            <a:b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Associé fondateur</a:t>
            </a:r>
            <a:endParaRPr lang="fr-FR" dirty="0">
              <a:solidFill>
                <a:schemeClr val="bg2">
                  <a:lumMod val="75000"/>
                  <a:alpha val="70000"/>
                </a:schemeClr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AF77C12-4356-4845-9FFE-B9625115AA28}"/>
              </a:ext>
            </a:extLst>
          </p:cNvPr>
          <p:cNvSpPr txBox="1"/>
          <p:nvPr/>
        </p:nvSpPr>
        <p:spPr>
          <a:xfrm>
            <a:off x="5748344" y="5874377"/>
            <a:ext cx="353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 err="1">
                <a:solidFill>
                  <a:schemeClr val="bg2">
                    <a:lumMod val="75000"/>
                    <a:alpha val="70000"/>
                  </a:schemeClr>
                </a:solidFill>
              </a:rPr>
              <a:t>Mikel</a:t>
            </a:r>
            <a:endParaRPr lang="fr-FR" sz="1600" b="1" dirty="0">
              <a:solidFill>
                <a:schemeClr val="bg2">
                  <a:lumMod val="75000"/>
                  <a:alpha val="70000"/>
                </a:schemeClr>
              </a:solidFill>
            </a:endParaRPr>
          </a:p>
          <a:p>
            <a:pPr algn="ctr"/>
            <a:r>
              <a:rPr lang="fr-FR" sz="1600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Gestion commerciale</a:t>
            </a:r>
            <a:br>
              <a:rPr lang="fr-FR" sz="1600" b="1" dirty="0">
                <a:solidFill>
                  <a:schemeClr val="bg2">
                    <a:lumMod val="75000"/>
                    <a:alpha val="70000"/>
                  </a:schemeClr>
                </a:solidFill>
              </a:rPr>
            </a:br>
            <a:r>
              <a:rPr lang="fr-FR" sz="1600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 et marketing en alternance</a:t>
            </a:r>
            <a:endParaRPr lang="fr-FR" sz="1600" dirty="0">
              <a:solidFill>
                <a:schemeClr val="bg2">
                  <a:lumMod val="75000"/>
                  <a:alpha val="70000"/>
                </a:schemeClr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6DCD2D5-1CD0-4C8D-9AA4-19B4482B788D}"/>
              </a:ext>
            </a:extLst>
          </p:cNvPr>
          <p:cNvSpPr txBox="1"/>
          <p:nvPr/>
        </p:nvSpPr>
        <p:spPr>
          <a:xfrm>
            <a:off x="5922685" y="2619800"/>
            <a:ext cx="31819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Emilien</a:t>
            </a:r>
          </a:p>
          <a:p>
            <a:pPr algn="ctr"/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Gestion administrative en Alternance</a:t>
            </a:r>
            <a:endParaRPr lang="fr-FR" dirty="0">
              <a:solidFill>
                <a:schemeClr val="bg2">
                  <a:lumMod val="75000"/>
                  <a:alpha val="70000"/>
                </a:schemeClr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5CE8D34-157E-467B-8AC2-8C006A09F3EC}"/>
              </a:ext>
            </a:extLst>
          </p:cNvPr>
          <p:cNvSpPr txBox="1"/>
          <p:nvPr/>
        </p:nvSpPr>
        <p:spPr>
          <a:xfrm>
            <a:off x="3128181" y="5874377"/>
            <a:ext cx="28328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Vincent</a:t>
            </a:r>
          </a:p>
          <a:p>
            <a:pPr algn="ctr"/>
            <a:r>
              <a:rPr lang="fr-FR" sz="1600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Responsable production produits surgelés</a:t>
            </a:r>
            <a:endParaRPr lang="fr-FR" sz="1600" dirty="0">
              <a:solidFill>
                <a:schemeClr val="bg2">
                  <a:lumMod val="75000"/>
                  <a:alpha val="70000"/>
                </a:schemeClr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38A0766-618D-4D4C-AE96-C7599E0C9A03}"/>
              </a:ext>
            </a:extLst>
          </p:cNvPr>
          <p:cNvSpPr txBox="1"/>
          <p:nvPr/>
        </p:nvSpPr>
        <p:spPr>
          <a:xfrm>
            <a:off x="8980210" y="2543403"/>
            <a:ext cx="318191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Nathalie</a:t>
            </a:r>
          </a:p>
          <a:p>
            <a:pPr algn="ctr"/>
            <a:r>
              <a:rPr lang="fr-FR" sz="1600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Responsable Produits Frais logistique et contrôle qualité </a:t>
            </a:r>
          </a:p>
          <a:p>
            <a:pPr algn="ctr"/>
            <a:r>
              <a:rPr lang="fr-FR" sz="1100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en provenance du Pôle Emploi non formée au départ</a:t>
            </a:r>
            <a:endParaRPr lang="fr-FR" sz="1100" dirty="0">
              <a:solidFill>
                <a:schemeClr val="bg2">
                  <a:lumMod val="75000"/>
                  <a:alpha val="70000"/>
                </a:schemeClr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3C726A8-43A6-4CF0-B0BA-761B1EA754BA}"/>
              </a:ext>
            </a:extLst>
          </p:cNvPr>
          <p:cNvSpPr txBox="1"/>
          <p:nvPr/>
        </p:nvSpPr>
        <p:spPr>
          <a:xfrm>
            <a:off x="3033537" y="2639845"/>
            <a:ext cx="3057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Alban</a:t>
            </a:r>
          </a:p>
          <a:p>
            <a:pPr algn="ctr"/>
            <a:r>
              <a:rPr lang="fr-FR" b="1" dirty="0">
                <a:solidFill>
                  <a:schemeClr val="bg2">
                    <a:lumMod val="75000"/>
                    <a:alpha val="70000"/>
                  </a:schemeClr>
                </a:solidFill>
              </a:rPr>
              <a:t>Associé fondateur</a:t>
            </a:r>
            <a:endParaRPr lang="fr-FR" dirty="0">
              <a:solidFill>
                <a:schemeClr val="bg2">
                  <a:lumMod val="75000"/>
                  <a:alpha val="70000"/>
                </a:schemeClr>
              </a:solidFill>
            </a:endParaRPr>
          </a:p>
        </p:txBody>
      </p:sp>
      <p:pic>
        <p:nvPicPr>
          <p:cNvPr id="40" name="Image 39" descr="Une image contenant texte&#10;&#10;Description générée automatiquement">
            <a:extLst>
              <a:ext uri="{FF2B5EF4-FFF2-40B4-BE49-F238E27FC236}">
                <a16:creationId xmlns:a16="http://schemas.microsoft.com/office/drawing/2014/main" id="{1AAFCADF-302A-408F-911B-FA55F0C3E9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95" y="288748"/>
            <a:ext cx="1587610" cy="22390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1E7594-2923-4EA4-BF1E-C8C9DA5FB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0748" y="3733995"/>
            <a:ext cx="2012316" cy="210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03990"/>
      </p:ext>
    </p:extLst>
  </p:cSld>
  <p:clrMapOvr>
    <a:masterClrMapping/>
  </p:clrMapOvr>
</p:sld>
</file>

<file path=ppt/theme/theme1.xml><?xml version="1.0" encoding="utf-8"?>
<a:theme xmlns:a="http://schemas.openxmlformats.org/drawingml/2006/main" name="Ronds dans l’eau">
  <a:themeElements>
    <a:clrScheme name="Ronds dans l’eau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Ronds dans l’eau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onds dans l’eau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TM04033925[[fn=Ronds dans l’eau]]</Template>
  <TotalTime>425</TotalTime>
  <Words>807</Words>
  <Application>Microsoft Office PowerPoint</Application>
  <PresentationFormat>Grand écran</PresentationFormat>
  <Paragraphs>78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6" baseType="lpstr">
      <vt:lpstr>Abadi</vt:lpstr>
      <vt:lpstr>Arial</vt:lpstr>
      <vt:lpstr>Britannic Bold</vt:lpstr>
      <vt:lpstr>Calibri</vt:lpstr>
      <vt:lpstr>Cambria</vt:lpstr>
      <vt:lpstr>Tw Cen MT</vt:lpstr>
      <vt:lpstr>Wingdings</vt:lpstr>
      <vt:lpstr>Ronds dans l’eau</vt:lpstr>
      <vt:lpstr>Présentation PowerPoint</vt:lpstr>
      <vt:lpstr>Présentation PowerPoint</vt:lpstr>
      <vt:lpstr>LES SAVEURS D’AMATXI</vt:lpstr>
      <vt:lpstr> Notre référencement</vt:lpstr>
      <vt:lpstr>NOS NOUVEAUX PRODUITS</vt:lpstr>
      <vt:lpstr>Pourquoi Ce changement ?</vt:lpstr>
      <vt:lpstr> NOTRE EVOLUTION</vt:lpstr>
      <vt:lpstr>L’ équipe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Savariaud</dc:creator>
  <cp:lastModifiedBy>Nathalie Savariaud</cp:lastModifiedBy>
  <cp:revision>30</cp:revision>
  <cp:lastPrinted>2021-07-07T11:56:27Z</cp:lastPrinted>
  <dcterms:created xsi:type="dcterms:W3CDTF">2020-12-09T10:03:29Z</dcterms:created>
  <dcterms:modified xsi:type="dcterms:W3CDTF">2021-08-05T10:49:34Z</dcterms:modified>
</cp:coreProperties>
</file>