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8" r:id="rId4"/>
  </p:sldMasterIdLst>
  <p:notesMasterIdLst>
    <p:notesMasterId r:id="rId7"/>
  </p:notesMasterIdLst>
  <p:sldIdLst>
    <p:sldId id="3768" r:id="rId5"/>
    <p:sldId id="270" r:id="rId6"/>
  </p:sldIdLst>
  <p:sldSz cx="13439775" cy="7559675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5" userDrawn="1">
          <p15:clr>
            <a:srgbClr val="A4A3A4"/>
          </p15:clr>
        </p15:guide>
        <p15:guide id="2" pos="4376" userDrawn="1">
          <p15:clr>
            <a:srgbClr val="A4A3A4"/>
          </p15:clr>
        </p15:guide>
        <p15:guide id="3" pos="4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MANE Walid" initials="AW" lastIdx="1" clrIdx="0">
    <p:extLst>
      <p:ext uri="{19B8F6BF-5375-455C-9EA6-DF929625EA0E}">
        <p15:presenceInfo xmlns:p15="http://schemas.microsoft.com/office/powerpoint/2012/main" userId="S::walid.atmane@strego.fr::f6526b14-5138-4a2b-a7af-a5942527ff24" providerId="AD"/>
      </p:ext>
    </p:extLst>
  </p:cmAuthor>
  <p:cmAuthor id="2" name="LENOBLE Thomas" initials="LT" lastIdx="1" clrIdx="1">
    <p:extLst>
      <p:ext uri="{19B8F6BF-5375-455C-9EA6-DF929625EA0E}">
        <p15:presenceInfo xmlns:p15="http://schemas.microsoft.com/office/powerpoint/2012/main" userId="S::thomas.lenoble@interfacetransmission.fr::9e3dd4d1-309b-42c8-be98-47f7349c7f8c" providerId="AD"/>
      </p:ext>
    </p:extLst>
  </p:cmAuthor>
  <p:cmAuthor id="3" name="POINSINET DE SIVRY Louis" initials="PDSL" lastIdx="3" clrIdx="2">
    <p:extLst>
      <p:ext uri="{19B8F6BF-5375-455C-9EA6-DF929625EA0E}">
        <p15:presenceInfo xmlns:p15="http://schemas.microsoft.com/office/powerpoint/2012/main" userId="S::louis.desivry@strego.fr::85ec0ca3-43a0-4f62-a0b5-76fd900c9767" providerId="AD"/>
      </p:ext>
    </p:extLst>
  </p:cmAuthor>
  <p:cmAuthor id="4" name="Laurence WINNING" initials="LW" lastIdx="2" clrIdx="3">
    <p:extLst>
      <p:ext uri="{19B8F6BF-5375-455C-9EA6-DF929625EA0E}">
        <p15:presenceInfo xmlns:p15="http://schemas.microsoft.com/office/powerpoint/2012/main" userId="S::originsas@origin44.onmicrosoft.com::37d8d97f-8ae2-4b4c-96e8-472281aa7d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616"/>
    <a:srgbClr val="FF8100"/>
    <a:srgbClr val="C8D810"/>
    <a:srgbClr val="B8BA15"/>
    <a:srgbClr val="ABB800"/>
    <a:srgbClr val="FE8100"/>
    <a:srgbClr val="DEDB13"/>
    <a:srgbClr val="FFC285"/>
    <a:srgbClr val="D7E800"/>
    <a:srgbClr val="F0E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31"/>
    <p:restoredTop sz="86438" autoAdjust="0"/>
  </p:normalViewPr>
  <p:slideViewPr>
    <p:cSldViewPr snapToGrid="0">
      <p:cViewPr varScale="1">
        <p:scale>
          <a:sx n="84" d="100"/>
          <a:sy n="84" d="100"/>
        </p:scale>
        <p:origin x="224" y="224"/>
      </p:cViewPr>
      <p:guideLst>
        <p:guide orient="horz" pos="1565"/>
        <p:guide pos="4376"/>
        <p:guide pos="4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03B58-65CE-BD43-95CC-271A79A0D345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AB887-2645-E045-94E0-072F16E551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3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AB887-2645-E045-94E0-072F16E5511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20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Dyvem Logistics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6F8F-8BDD-6C46-A04D-B47CCA47A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09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Dyvem Logistics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6F8F-8BDD-6C46-A04D-B47CCA47A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49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Dyvem Logistics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6F8F-8BDD-6C46-A04D-B47CCA47A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420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97213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Dyvem Logistics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8981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Dyvem Logistics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FA79C7F-8B58-4855-BF45-844BAE15EF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532" y="6643356"/>
            <a:ext cx="1625043" cy="9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4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Dyvem Logistics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6F8F-8BDD-6C46-A04D-B47CCA47A16A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E4FD9EB-A7E6-4BCB-A202-9CE59F6111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677" y="6712713"/>
            <a:ext cx="770627" cy="75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6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Dyvem Logistics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6F8F-8BDD-6C46-A04D-B47CCA47A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2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Dyvem Logistics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6F8F-8BDD-6C46-A04D-B47CCA47A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05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Dyvem Logistics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6F8F-8BDD-6C46-A04D-B47CCA47A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93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Dyvem Logistics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6F8F-8BDD-6C46-A04D-B47CCA47A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67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Dyvem Logistics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6F8F-8BDD-6C46-A04D-B47CCA47A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55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Dyvem Logistics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1" r:id="rId12"/>
  </p:sldLayoutIdLst>
  <p:hf sldNum="0"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tiff"/><Relationship Id="rId11" Type="http://schemas.openxmlformats.org/officeDocument/2006/relationships/image" Target="../media/image11.jp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3439771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: Shape 72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6298" y="0"/>
            <a:ext cx="6795650" cy="7559675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60" name="Group 74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98087" y="1185195"/>
            <a:ext cx="1722155" cy="1292986"/>
            <a:chOff x="9160561" y="1000124"/>
            <a:chExt cx="1562267" cy="1172973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BE825BF6-4827-8E41-9AAB-2D3B1D015B33}"/>
              </a:ext>
            </a:extLst>
          </p:cNvPr>
          <p:cNvSpPr txBox="1"/>
          <p:nvPr/>
        </p:nvSpPr>
        <p:spPr>
          <a:xfrm>
            <a:off x="301893" y="1092292"/>
            <a:ext cx="3260725" cy="1065520"/>
          </a:xfrm>
          <a:prstGeom prst="rect">
            <a:avLst/>
          </a:prstGeom>
          <a:gradFill flip="none" rotWithShape="1">
            <a:gsLst>
              <a:gs pos="0">
                <a:srgbClr val="727616">
                  <a:shade val="30000"/>
                  <a:satMod val="115000"/>
                </a:srgbClr>
              </a:gs>
              <a:gs pos="50000">
                <a:srgbClr val="727616">
                  <a:shade val="67500"/>
                  <a:satMod val="115000"/>
                </a:srgbClr>
              </a:gs>
              <a:gs pos="100000">
                <a:srgbClr val="72761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 lIns="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FFA705-7FE2-F841-B01C-515D7E111C6F}"/>
              </a:ext>
            </a:extLst>
          </p:cNvPr>
          <p:cNvSpPr txBox="1"/>
          <p:nvPr/>
        </p:nvSpPr>
        <p:spPr>
          <a:xfrm>
            <a:off x="3814514" y="1107657"/>
            <a:ext cx="2172744" cy="1065520"/>
          </a:xfrm>
          <a:prstGeom prst="rect">
            <a:avLst/>
          </a:prstGeom>
          <a:gradFill flip="none" rotWithShape="1">
            <a:gsLst>
              <a:gs pos="0">
                <a:srgbClr val="FF8100">
                  <a:shade val="30000"/>
                  <a:satMod val="115000"/>
                </a:srgbClr>
              </a:gs>
              <a:gs pos="50000">
                <a:srgbClr val="FF8100">
                  <a:shade val="67500"/>
                  <a:satMod val="115000"/>
                </a:srgbClr>
              </a:gs>
              <a:gs pos="100000">
                <a:srgbClr val="FF81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 lIns="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FR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842BAB1-66E6-7640-9702-5D4605D73DA9}"/>
              </a:ext>
            </a:extLst>
          </p:cNvPr>
          <p:cNvSpPr txBox="1"/>
          <p:nvPr/>
        </p:nvSpPr>
        <p:spPr>
          <a:xfrm>
            <a:off x="6141071" y="1107657"/>
            <a:ext cx="2994540" cy="1098188"/>
          </a:xfrm>
          <a:prstGeom prst="rect">
            <a:avLst/>
          </a:prstGeom>
          <a:gradFill flip="none" rotWithShape="1">
            <a:gsLst>
              <a:gs pos="0">
                <a:srgbClr val="727616">
                  <a:shade val="30000"/>
                  <a:satMod val="115000"/>
                </a:srgbClr>
              </a:gs>
              <a:gs pos="50000">
                <a:srgbClr val="727616">
                  <a:shade val="67500"/>
                  <a:satMod val="115000"/>
                </a:srgbClr>
              </a:gs>
              <a:gs pos="100000">
                <a:srgbClr val="72761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 lIns="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 100% SUD OUEST</a:t>
            </a:r>
          </a:p>
        </p:txBody>
      </p:sp>
      <p:pic>
        <p:nvPicPr>
          <p:cNvPr id="19" name="Picture 4" descr="Le saviez-vous : 2 MOF dans le Quartier 8 ? - Site de  blog-quartier-huit-brive !">
            <a:extLst>
              <a:ext uri="{FF2B5EF4-FFF2-40B4-BE49-F238E27FC236}">
                <a16:creationId xmlns:a16="http://schemas.microsoft.com/office/drawing/2014/main" id="{97E6BDE2-2B4E-BD4B-BCBF-CAF37553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565" y="5689343"/>
            <a:ext cx="922158" cy="154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1D7A080D-7258-3841-A5E8-7FF37F1BF99D}"/>
              </a:ext>
            </a:extLst>
          </p:cNvPr>
          <p:cNvSpPr/>
          <p:nvPr/>
        </p:nvSpPr>
        <p:spPr>
          <a:xfrm>
            <a:off x="3848987" y="2490279"/>
            <a:ext cx="2000191" cy="18067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47F129A-FB06-BE45-B672-D38D93AB12C7}"/>
              </a:ext>
            </a:extLst>
          </p:cNvPr>
          <p:cNvSpPr txBox="1"/>
          <p:nvPr/>
        </p:nvSpPr>
        <p:spPr>
          <a:xfrm>
            <a:off x="3705550" y="2836274"/>
            <a:ext cx="2355379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8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- 89% Isoflavones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7886304-3839-9342-BB00-A4ED4C520F9A}"/>
              </a:ext>
            </a:extLst>
          </p:cNvPr>
          <p:cNvSpPr txBox="1"/>
          <p:nvPr/>
        </p:nvSpPr>
        <p:spPr>
          <a:xfrm>
            <a:off x="3755625" y="4644750"/>
            <a:ext cx="2290522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2800" b="1" dirty="0">
                <a:solidFill>
                  <a:srgbClr val="FF8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Label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F81B4F0-8189-EF49-ABF9-8F893E31D0AA}"/>
              </a:ext>
            </a:extLst>
          </p:cNvPr>
          <p:cNvSpPr/>
          <p:nvPr/>
        </p:nvSpPr>
        <p:spPr>
          <a:xfrm>
            <a:off x="6306116" y="2561600"/>
            <a:ext cx="2934868" cy="2669879"/>
          </a:xfrm>
          <a:prstGeom prst="ellipse">
            <a:avLst/>
          </a:prstGeom>
          <a:noFill/>
          <a:ln w="53975">
            <a:solidFill>
              <a:srgbClr val="FF81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pic>
        <p:nvPicPr>
          <p:cNvPr id="27" name="Picture 4" descr="Entre fusion des régions et avenir de la démarche « Sud ...">
            <a:extLst>
              <a:ext uri="{FF2B5EF4-FFF2-40B4-BE49-F238E27FC236}">
                <a16:creationId xmlns:a16="http://schemas.microsoft.com/office/drawing/2014/main" id="{B0881D29-1496-544B-8F05-8D6886AEC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209" y="3113706"/>
            <a:ext cx="2157342" cy="156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08B6A7C-7920-8F4A-BA51-87F3F76D8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407" y="5651012"/>
            <a:ext cx="2126740" cy="1184513"/>
          </a:xfrm>
          <a:prstGeom prst="rect">
            <a:avLst/>
          </a:prstGeom>
        </p:spPr>
      </p:pic>
      <p:sp>
        <p:nvSpPr>
          <p:cNvPr id="29" name="Nos réponses EGalim pour la RESTAURATION COLLECTIVE">
            <a:extLst>
              <a:ext uri="{FF2B5EF4-FFF2-40B4-BE49-F238E27FC236}">
                <a16:creationId xmlns:a16="http://schemas.microsoft.com/office/drawing/2014/main" id="{0D5FDEE8-8CB6-574B-8392-9F9AEB694B95}"/>
              </a:ext>
            </a:extLst>
          </p:cNvPr>
          <p:cNvSpPr txBox="1">
            <a:spLocks/>
          </p:cNvSpPr>
          <p:nvPr/>
        </p:nvSpPr>
        <p:spPr>
          <a:xfrm>
            <a:off x="277249" y="132974"/>
            <a:ext cx="9620720" cy="501066"/>
          </a:xfrm>
          <a:prstGeom prst="rect">
            <a:avLst/>
          </a:prstGeom>
          <a:solidFill>
            <a:srgbClr val="FFFFFF">
              <a:alpha val="69851"/>
            </a:srgbClr>
          </a:solidFill>
        </p:spPr>
        <p:txBody>
          <a:bodyPr anchor="ctr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6" defTabSz="404945">
              <a:defRPr sz="4628">
                <a:solidFill>
                  <a:srgbClr val="546056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fr-FR" sz="3381" kern="0" dirty="0">
                <a:solidFill>
                  <a:srgbClr val="727616"/>
                </a:solidFill>
                <a:latin typeface="Avenir Heavy"/>
                <a:ea typeface="Avenir Heavy"/>
                <a:cs typeface="Avenir Heavy"/>
                <a:sym typeface="Avenir Heavy"/>
              </a:rPr>
              <a:t>Nos réponses EGalim pour la RESTAURATION 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DD6F8DC-9A51-5142-AE0F-06AA0A9B5E8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2983" y="2773701"/>
            <a:ext cx="1918633" cy="151176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AD1D4E1-40D6-E545-9DBC-97569957023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1215" y="4390553"/>
            <a:ext cx="1928214" cy="151176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A602510-A021-3E45-8DAE-63D3C9CCCE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1215" y="6007405"/>
            <a:ext cx="1881710" cy="130974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DF30AE1A-8349-BF47-8087-62CEF9FBB7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2729" y="5996412"/>
            <a:ext cx="1312159" cy="1312159"/>
          </a:xfrm>
          <a:prstGeom prst="rect">
            <a:avLst/>
          </a:prstGeom>
        </p:spPr>
      </p:pic>
      <p:pic>
        <p:nvPicPr>
          <p:cNvPr id="33" name="Picture 2" descr="Picture 2">
            <a:extLst>
              <a:ext uri="{FF2B5EF4-FFF2-40B4-BE49-F238E27FC236}">
                <a16:creationId xmlns:a16="http://schemas.microsoft.com/office/drawing/2014/main" id="{DB0E97EB-1427-5D46-8A0C-E08324518A9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7969" y="5292912"/>
            <a:ext cx="1094118" cy="57383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E697E65-A9EC-E44B-9E66-6377E725CC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612" y="2212539"/>
            <a:ext cx="3274630" cy="3474303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A453BAF6-7FC2-374F-91E0-D81E84963232}"/>
              </a:ext>
            </a:extLst>
          </p:cNvPr>
          <p:cNvGrpSpPr/>
          <p:nvPr/>
        </p:nvGrpSpPr>
        <p:grpSpPr>
          <a:xfrm rot="2753315">
            <a:off x="442403" y="5278786"/>
            <a:ext cx="1519402" cy="2325680"/>
            <a:chOff x="8225180" y="1401210"/>
            <a:chExt cx="1924050" cy="2857500"/>
          </a:xfrm>
        </p:grpSpPr>
        <p:pic>
          <p:nvPicPr>
            <p:cNvPr id="17" name="Picture 2" descr="Festival Gourmand à Toulouse - Toulouse à Table !">
              <a:extLst>
                <a:ext uri="{FF2B5EF4-FFF2-40B4-BE49-F238E27FC236}">
                  <a16:creationId xmlns:a16="http://schemas.microsoft.com/office/drawing/2014/main" id="{5FF32AA6-91C3-0C4F-A5EF-7B6BDE228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180" y="1401210"/>
              <a:ext cx="192405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7F1C6FD0-7152-8D4B-9866-1BC9A68E8A25}"/>
                </a:ext>
              </a:extLst>
            </p:cNvPr>
            <p:cNvSpPr txBox="1"/>
            <p:nvPr/>
          </p:nvSpPr>
          <p:spPr>
            <a:xfrm rot="20780001">
              <a:off x="9016662" y="3520735"/>
              <a:ext cx="960861" cy="439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</a:rPr>
                <a:t>2021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B8C2663B-61D6-864E-A133-201D0CAEF0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12132" y="5579831"/>
            <a:ext cx="1886972" cy="12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955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Une offre qui répond aux attentes des consom’acteurs"/>
          <p:cNvSpPr txBox="1"/>
          <p:nvPr/>
        </p:nvSpPr>
        <p:spPr>
          <a:xfrm>
            <a:off x="1032203" y="381832"/>
            <a:ext cx="11936225" cy="1781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598" rIns="33598" anchor="ctr"/>
          <a:lstStyle>
            <a:lvl1pPr algn="ctr" defTabSz="457200">
              <a:spcBef>
                <a:spcPts val="6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600" dirty="0">
                <a:solidFill>
                  <a:srgbClr val="FF8100"/>
                </a:solidFill>
              </a:rPr>
              <a:t>Une </a:t>
            </a:r>
            <a:r>
              <a:rPr sz="3600" dirty="0" err="1">
                <a:solidFill>
                  <a:srgbClr val="FF8100"/>
                </a:solidFill>
              </a:rPr>
              <a:t>offre</a:t>
            </a:r>
            <a:r>
              <a:rPr sz="3600" dirty="0">
                <a:solidFill>
                  <a:srgbClr val="FF8100"/>
                </a:solidFill>
              </a:rPr>
              <a:t> qui </a:t>
            </a:r>
            <a:r>
              <a:rPr sz="3600" dirty="0" err="1">
                <a:solidFill>
                  <a:srgbClr val="FF8100"/>
                </a:solidFill>
              </a:rPr>
              <a:t>répond</a:t>
            </a:r>
            <a:r>
              <a:rPr sz="3600" dirty="0">
                <a:solidFill>
                  <a:srgbClr val="FF8100"/>
                </a:solidFill>
              </a:rPr>
              <a:t> aux </a:t>
            </a:r>
            <a:r>
              <a:rPr sz="3600" dirty="0" err="1">
                <a:solidFill>
                  <a:srgbClr val="FF8100"/>
                </a:solidFill>
              </a:rPr>
              <a:t>attentes</a:t>
            </a:r>
            <a:r>
              <a:rPr sz="3600" dirty="0">
                <a:solidFill>
                  <a:srgbClr val="FF8100"/>
                </a:solidFill>
              </a:rPr>
              <a:t> des </a:t>
            </a:r>
            <a:r>
              <a:rPr sz="3600" dirty="0" err="1">
                <a:solidFill>
                  <a:srgbClr val="FF8100"/>
                </a:solidFill>
              </a:rPr>
              <a:t>consom’acteurs</a:t>
            </a:r>
            <a:endParaRPr sz="3600" dirty="0">
              <a:solidFill>
                <a:srgbClr val="FF8100"/>
              </a:solidFill>
            </a:endParaRPr>
          </a:p>
        </p:txBody>
      </p:sp>
      <p:sp>
        <p:nvSpPr>
          <p:cNvPr id="303" name="Rectangle aux angles arrondis"/>
          <p:cNvSpPr/>
          <p:nvPr/>
        </p:nvSpPr>
        <p:spPr>
          <a:xfrm>
            <a:off x="3158686" y="1929237"/>
            <a:ext cx="2950540" cy="368818"/>
          </a:xfrm>
          <a:prstGeom prst="roundRect">
            <a:avLst>
              <a:gd name="adj" fmla="val 10973"/>
            </a:avLst>
          </a:prstGeom>
          <a:solidFill>
            <a:srgbClr val="CCEAD9"/>
          </a:solidFill>
          <a:ln w="12700">
            <a:miter lim="400000"/>
          </a:ln>
        </p:spPr>
        <p:txBody>
          <a:bodyPr lIns="33598" rIns="33598"/>
          <a:lstStyle/>
          <a:p>
            <a:pPr algn="ctr" defTabSz="335996">
              <a:spcBef>
                <a:spcPts val="441"/>
              </a:spcBef>
              <a:defRPr>
                <a:solidFill>
                  <a:srgbClr val="FFFFFF"/>
                </a:solidFill>
              </a:defRPr>
            </a:pPr>
            <a:endParaRPr sz="2000"/>
          </a:p>
        </p:txBody>
      </p:sp>
      <p:sp>
        <p:nvSpPr>
          <p:cNvPr id="304" name="Diététique"/>
          <p:cNvSpPr txBox="1"/>
          <p:nvPr/>
        </p:nvSpPr>
        <p:spPr>
          <a:xfrm>
            <a:off x="3096751" y="1907810"/>
            <a:ext cx="2833155" cy="270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598" rIns="33598"/>
          <a:lstStyle>
            <a:lvl1pPr algn="ctr" defTabSz="457200">
              <a:spcBef>
                <a:spcPts val="600"/>
              </a:spcBef>
              <a:defRPr sz="2000" b="1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dirty="0" err="1"/>
              <a:t>Diététique</a:t>
            </a:r>
            <a:endParaRPr dirty="0"/>
          </a:p>
        </p:txBody>
      </p:sp>
      <p:sp>
        <p:nvSpPr>
          <p:cNvPr id="305" name="Rectangle aux angles arrondis"/>
          <p:cNvSpPr/>
          <p:nvPr/>
        </p:nvSpPr>
        <p:spPr>
          <a:xfrm>
            <a:off x="6427139" y="1935536"/>
            <a:ext cx="3111687" cy="368818"/>
          </a:xfrm>
          <a:prstGeom prst="roundRect">
            <a:avLst>
              <a:gd name="adj" fmla="val 10973"/>
            </a:avLst>
          </a:prstGeom>
          <a:solidFill>
            <a:srgbClr val="CCEAD9"/>
          </a:solidFill>
          <a:ln w="12700">
            <a:miter lim="400000"/>
          </a:ln>
        </p:spPr>
        <p:txBody>
          <a:bodyPr lIns="33598" rIns="33598"/>
          <a:lstStyle/>
          <a:p>
            <a:pPr algn="ctr" defTabSz="335996">
              <a:spcBef>
                <a:spcPts val="441"/>
              </a:spcBef>
              <a:defRPr>
                <a:solidFill>
                  <a:srgbClr val="FFFFFF"/>
                </a:solidFill>
              </a:defRPr>
            </a:pPr>
            <a:endParaRPr sz="2000"/>
          </a:p>
        </p:txBody>
      </p:sp>
      <p:sp>
        <p:nvSpPr>
          <p:cNvPr id="306" name="Santé"/>
          <p:cNvSpPr txBox="1"/>
          <p:nvPr/>
        </p:nvSpPr>
        <p:spPr>
          <a:xfrm>
            <a:off x="6209058" y="1900225"/>
            <a:ext cx="2833155" cy="270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598" rIns="33598"/>
          <a:lstStyle>
            <a:lvl1pPr algn="ctr" defTabSz="457200">
              <a:spcBef>
                <a:spcPts val="600"/>
              </a:spcBef>
              <a:defRPr sz="2000" b="1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dirty="0" err="1"/>
              <a:t>Santé</a:t>
            </a:r>
            <a:endParaRPr dirty="0"/>
          </a:p>
        </p:txBody>
      </p:sp>
      <p:sp>
        <p:nvSpPr>
          <p:cNvPr id="307" name="Rectangle aux angles arrondis"/>
          <p:cNvSpPr/>
          <p:nvPr/>
        </p:nvSpPr>
        <p:spPr>
          <a:xfrm>
            <a:off x="9778357" y="1971310"/>
            <a:ext cx="2950540" cy="368818"/>
          </a:xfrm>
          <a:prstGeom prst="roundRect">
            <a:avLst>
              <a:gd name="adj" fmla="val 10973"/>
            </a:avLst>
          </a:prstGeom>
          <a:solidFill>
            <a:srgbClr val="CCEAD9"/>
          </a:solidFill>
          <a:ln w="12700">
            <a:miter lim="400000"/>
          </a:ln>
        </p:spPr>
        <p:txBody>
          <a:bodyPr lIns="33598" rIns="33598"/>
          <a:lstStyle/>
          <a:p>
            <a:pPr algn="ctr" defTabSz="335996">
              <a:spcBef>
                <a:spcPts val="441"/>
              </a:spcBef>
              <a:defRPr>
                <a:solidFill>
                  <a:srgbClr val="FFFFFF"/>
                </a:solidFill>
              </a:defRPr>
            </a:pPr>
            <a:endParaRPr sz="2000"/>
          </a:p>
        </p:txBody>
      </p:sp>
      <p:sp>
        <p:nvSpPr>
          <p:cNvPr id="308" name="Environnement"/>
          <p:cNvSpPr txBox="1"/>
          <p:nvPr/>
        </p:nvSpPr>
        <p:spPr>
          <a:xfrm>
            <a:off x="9778357" y="1929237"/>
            <a:ext cx="2833154" cy="270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598" rIns="33598"/>
          <a:lstStyle>
            <a:lvl1pPr algn="ctr" defTabSz="457200">
              <a:spcBef>
                <a:spcPts val="600"/>
              </a:spcBef>
              <a:defRPr sz="2000" b="1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t>Environnement</a:t>
            </a:r>
          </a:p>
        </p:txBody>
      </p:sp>
      <p:sp>
        <p:nvSpPr>
          <p:cNvPr id="309" name="Rectangle aux angles arrondis"/>
          <p:cNvSpPr/>
          <p:nvPr/>
        </p:nvSpPr>
        <p:spPr>
          <a:xfrm>
            <a:off x="3173957" y="2528239"/>
            <a:ext cx="2935269" cy="4241838"/>
          </a:xfrm>
          <a:prstGeom prst="roundRect">
            <a:avLst>
              <a:gd name="adj" fmla="val 3631"/>
            </a:avLst>
          </a:prstGeom>
          <a:solidFill>
            <a:srgbClr val="CCEAD9"/>
          </a:solidFill>
          <a:ln w="12700">
            <a:miter lim="400000"/>
          </a:ln>
        </p:spPr>
        <p:txBody>
          <a:bodyPr lIns="33598" rIns="33598"/>
          <a:lstStyle/>
          <a:p>
            <a:pPr algn="just" defTabSz="335996">
              <a:spcBef>
                <a:spcPts val="441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endParaRPr sz="2000"/>
          </a:p>
        </p:txBody>
      </p:sp>
      <p:sp>
        <p:nvSpPr>
          <p:cNvPr id="310" name="Manger sain et bon…"/>
          <p:cNvSpPr txBox="1"/>
          <p:nvPr/>
        </p:nvSpPr>
        <p:spPr>
          <a:xfrm>
            <a:off x="3208993" y="2640432"/>
            <a:ext cx="2826751" cy="4006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598" rIns="33598"/>
          <a:lstStyle/>
          <a:p>
            <a:pPr marL="125999" indent="-125999" defTabSz="335996">
              <a:spcBef>
                <a:spcPts val="441"/>
              </a:spcBef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Manger </a:t>
            </a:r>
            <a:r>
              <a:rPr sz="2000" dirty="0" err="1"/>
              <a:t>sain</a:t>
            </a:r>
            <a:r>
              <a:rPr sz="2000" dirty="0"/>
              <a:t> et bon</a:t>
            </a:r>
            <a:endParaRPr sz="2000" dirty="0">
              <a:solidFill>
                <a:srgbClr val="FFFFFF"/>
              </a:solidFill>
            </a:endParaRPr>
          </a:p>
          <a:p>
            <a:pPr marL="125999" indent="-125999" defTabSz="335996">
              <a:spcBef>
                <a:spcPts val="441"/>
              </a:spcBef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000" dirty="0" err="1"/>
              <a:t>Gamme</a:t>
            </a:r>
            <a:r>
              <a:rPr sz="2000" dirty="0"/>
              <a:t> de </a:t>
            </a:r>
            <a:r>
              <a:rPr sz="2000" dirty="0" err="1"/>
              <a:t>recettes</a:t>
            </a:r>
            <a:r>
              <a:rPr sz="2000" dirty="0"/>
              <a:t> </a:t>
            </a:r>
            <a:r>
              <a:rPr sz="2000" dirty="0" err="1"/>
              <a:t>traditionnelles</a:t>
            </a:r>
            <a:r>
              <a:rPr sz="2000" dirty="0"/>
              <a:t> </a:t>
            </a:r>
            <a:r>
              <a:rPr sz="2000" dirty="0" err="1"/>
              <a:t>goûteuses</a:t>
            </a:r>
            <a:endParaRPr sz="2000" dirty="0">
              <a:solidFill>
                <a:srgbClr val="FFFFFF"/>
              </a:solidFill>
            </a:endParaRPr>
          </a:p>
          <a:p>
            <a:pPr marL="125999" indent="-125999" defTabSz="335996">
              <a:spcBef>
                <a:spcPts val="441"/>
              </a:spcBef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Bio, sans </a:t>
            </a:r>
            <a:r>
              <a:rPr sz="2000" dirty="0" err="1"/>
              <a:t>additif</a:t>
            </a:r>
            <a:r>
              <a:rPr sz="2000" dirty="0"/>
              <a:t>, </a:t>
            </a:r>
            <a:r>
              <a:rPr sz="2000" dirty="0" err="1"/>
              <a:t>ni</a:t>
            </a:r>
            <a:r>
              <a:rPr sz="2000" dirty="0"/>
              <a:t> </a:t>
            </a:r>
            <a:r>
              <a:rPr sz="2000" dirty="0" err="1"/>
              <a:t>sel</a:t>
            </a:r>
            <a:r>
              <a:rPr sz="2000" dirty="0"/>
              <a:t>, </a:t>
            </a:r>
            <a:r>
              <a:rPr sz="2000" dirty="0" err="1"/>
              <a:t>ni</a:t>
            </a:r>
            <a:r>
              <a:rPr sz="2000" dirty="0"/>
              <a:t> sucre </a:t>
            </a:r>
            <a:r>
              <a:rPr sz="2000" dirty="0" err="1"/>
              <a:t>ajouté</a:t>
            </a:r>
            <a:r>
              <a:rPr sz="2000" dirty="0"/>
              <a:t>, sans OGM</a:t>
            </a:r>
            <a:endParaRPr sz="2000" dirty="0">
              <a:solidFill>
                <a:srgbClr val="FFFFFF"/>
              </a:solidFill>
            </a:endParaRPr>
          </a:p>
          <a:p>
            <a:pPr algn="just" defTabSz="335996">
              <a:spcBef>
                <a:spcPts val="441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311" name="Rectangle aux angles arrondis"/>
          <p:cNvSpPr/>
          <p:nvPr/>
        </p:nvSpPr>
        <p:spPr>
          <a:xfrm>
            <a:off x="6370366" y="2550234"/>
            <a:ext cx="3137181" cy="4219843"/>
          </a:xfrm>
          <a:prstGeom prst="roundRect">
            <a:avLst>
              <a:gd name="adj" fmla="val 5810"/>
            </a:avLst>
          </a:prstGeom>
          <a:solidFill>
            <a:srgbClr val="CCEAD9"/>
          </a:solidFill>
          <a:ln w="12700">
            <a:miter lim="400000"/>
          </a:ln>
        </p:spPr>
        <p:txBody>
          <a:bodyPr lIns="33598" rIns="33598"/>
          <a:lstStyle/>
          <a:p>
            <a:pPr algn="just" defTabSz="335996">
              <a:spcBef>
                <a:spcPts val="441"/>
              </a:spcBef>
              <a:defRPr sz="1500">
                <a:solidFill>
                  <a:srgbClr val="FFFFFF"/>
                </a:solidFill>
              </a:defRPr>
            </a:pPr>
            <a:endParaRPr sz="2000"/>
          </a:p>
        </p:txBody>
      </p:sp>
      <p:sp>
        <p:nvSpPr>
          <p:cNvPr id="312" name="Cultivés sans polluant…"/>
          <p:cNvSpPr txBox="1"/>
          <p:nvPr/>
        </p:nvSpPr>
        <p:spPr>
          <a:xfrm>
            <a:off x="6417743" y="2634311"/>
            <a:ext cx="2950541" cy="3825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598" rIns="33598"/>
          <a:lstStyle/>
          <a:p>
            <a:pPr marL="125999" indent="-125999" defTabSz="335996">
              <a:spcBef>
                <a:spcPts val="441"/>
              </a:spcBef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000" dirty="0" err="1"/>
              <a:t>Cultivés</a:t>
            </a:r>
            <a:r>
              <a:rPr sz="2000" dirty="0"/>
              <a:t> sans </a:t>
            </a:r>
            <a:r>
              <a:rPr sz="2000" dirty="0" err="1"/>
              <a:t>polluant</a:t>
            </a:r>
            <a:endParaRPr sz="2000" dirty="0">
              <a:solidFill>
                <a:srgbClr val="FFFFFF"/>
              </a:solidFill>
            </a:endParaRPr>
          </a:p>
          <a:p>
            <a:pPr marL="125999" indent="-125999" defTabSz="335996">
              <a:spcBef>
                <a:spcPts val="441"/>
              </a:spcBef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10x </a:t>
            </a:r>
            <a:r>
              <a:rPr sz="2000" dirty="0" err="1"/>
              <a:t>moins</a:t>
            </a:r>
            <a:r>
              <a:rPr sz="2000" dirty="0"/>
              <a:t> </a:t>
            </a:r>
            <a:r>
              <a:rPr sz="2000" dirty="0" err="1"/>
              <a:t>d'isoflavones</a:t>
            </a:r>
            <a:r>
              <a:rPr sz="2000" dirty="0"/>
              <a:t> que dans le soja </a:t>
            </a:r>
            <a:r>
              <a:rPr sz="2000" dirty="0" err="1"/>
              <a:t>traditionnel</a:t>
            </a:r>
            <a:r>
              <a:rPr sz="2000" dirty="0"/>
              <a:t> (</a:t>
            </a:r>
            <a:r>
              <a:rPr sz="2000" dirty="0" err="1"/>
              <a:t>produit</a:t>
            </a:r>
            <a:r>
              <a:rPr sz="2000" dirty="0"/>
              <a:t> semi-</a:t>
            </a:r>
            <a:r>
              <a:rPr sz="2000" dirty="0" err="1"/>
              <a:t>fini</a:t>
            </a:r>
            <a:r>
              <a:rPr sz="2000" dirty="0"/>
              <a:t> </a:t>
            </a:r>
            <a:r>
              <a:rPr sz="2000" dirty="0" err="1"/>
              <a:t>humide</a:t>
            </a:r>
            <a:r>
              <a:rPr sz="2000" dirty="0"/>
              <a:t>).  </a:t>
            </a:r>
          </a:p>
          <a:p>
            <a:pPr marL="125999" indent="-125999" defTabSz="335996">
              <a:spcBef>
                <a:spcPts val="441"/>
              </a:spcBef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Un process qui </a:t>
            </a:r>
            <a:r>
              <a:rPr sz="2000" dirty="0" err="1"/>
              <a:t>réduit</a:t>
            </a:r>
            <a:r>
              <a:rPr sz="2000" dirty="0"/>
              <a:t> de 89% la génistéine </a:t>
            </a:r>
            <a:r>
              <a:rPr sz="2000" dirty="0" err="1"/>
              <a:t>présente</a:t>
            </a:r>
            <a:r>
              <a:rPr sz="2000" dirty="0"/>
              <a:t> au </a:t>
            </a:r>
            <a:r>
              <a:rPr sz="2000" dirty="0" err="1"/>
              <a:t>départ</a:t>
            </a:r>
            <a:r>
              <a:rPr sz="2000" dirty="0"/>
              <a:t>                                          </a:t>
            </a:r>
            <a:endParaRPr sz="2000" dirty="0">
              <a:solidFill>
                <a:srgbClr val="FFFFFF"/>
              </a:solidFill>
            </a:endParaRPr>
          </a:p>
          <a:p>
            <a:pPr marL="125999" indent="-125999" defTabSz="335996">
              <a:spcBef>
                <a:spcPts val="441"/>
              </a:spcBef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000" dirty="0" err="1"/>
              <a:t>Produits</a:t>
            </a:r>
            <a:r>
              <a:rPr sz="2000" dirty="0"/>
              <a:t> </a:t>
            </a:r>
            <a:r>
              <a:rPr sz="2000" b="1" dirty="0">
                <a:solidFill>
                  <a:srgbClr val="FF8100"/>
                </a:solidFill>
              </a:rPr>
              <a:t>sans danger </a:t>
            </a:r>
            <a:r>
              <a:rPr sz="2000" b="1" dirty="0" err="1">
                <a:solidFill>
                  <a:srgbClr val="FF8100"/>
                </a:solidFill>
              </a:rPr>
              <a:t>perturbateurs</a:t>
            </a:r>
            <a:r>
              <a:rPr sz="2000" b="1" dirty="0">
                <a:solidFill>
                  <a:srgbClr val="FF8100"/>
                </a:solidFill>
              </a:rPr>
              <a:t> </a:t>
            </a:r>
            <a:r>
              <a:rPr sz="2000" b="1" dirty="0" err="1">
                <a:solidFill>
                  <a:srgbClr val="FF8100"/>
                </a:solidFill>
              </a:rPr>
              <a:t>endocriniens</a:t>
            </a:r>
            <a:endParaRPr sz="2000" b="1" dirty="0">
              <a:solidFill>
                <a:srgbClr val="FF8100"/>
              </a:solidFill>
            </a:endParaRPr>
          </a:p>
        </p:txBody>
      </p:sp>
      <p:sp>
        <p:nvSpPr>
          <p:cNvPr id="313" name="Rectangle aux angles arrondis"/>
          <p:cNvSpPr/>
          <p:nvPr/>
        </p:nvSpPr>
        <p:spPr>
          <a:xfrm>
            <a:off x="9768687" y="2575337"/>
            <a:ext cx="2950541" cy="4194740"/>
          </a:xfrm>
          <a:prstGeom prst="roundRect">
            <a:avLst>
              <a:gd name="adj" fmla="val 4943"/>
            </a:avLst>
          </a:prstGeom>
          <a:solidFill>
            <a:srgbClr val="CCEAD9"/>
          </a:solidFill>
          <a:ln w="12700">
            <a:miter lim="400000"/>
          </a:ln>
        </p:spPr>
        <p:txBody>
          <a:bodyPr lIns="33598" rIns="33598"/>
          <a:lstStyle/>
          <a:p>
            <a:pPr algn="just" defTabSz="335996">
              <a:spcBef>
                <a:spcPts val="441"/>
              </a:spcBef>
              <a:defRPr sz="1500">
                <a:solidFill>
                  <a:srgbClr val="FFFFFF"/>
                </a:solidFill>
              </a:defRPr>
            </a:pPr>
            <a:endParaRPr sz="2000"/>
          </a:p>
        </p:txBody>
      </p:sp>
      <p:sp>
        <p:nvSpPr>
          <p:cNvPr id="314" name="Fabrication régionale pour limiter l'empreinte carbone…"/>
          <p:cNvSpPr txBox="1"/>
          <p:nvPr/>
        </p:nvSpPr>
        <p:spPr>
          <a:xfrm>
            <a:off x="9795232" y="2667311"/>
            <a:ext cx="2816279" cy="3979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598" rIns="33598"/>
          <a:lstStyle/>
          <a:p>
            <a:pPr marL="125999" indent="-125999" defTabSz="335996">
              <a:spcBef>
                <a:spcPts val="441"/>
              </a:spcBef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Fabrication </a:t>
            </a:r>
            <a:r>
              <a:rPr sz="2000" dirty="0" err="1"/>
              <a:t>régionale</a:t>
            </a:r>
            <a:r>
              <a:rPr sz="2000" dirty="0"/>
              <a:t> pour limiter </a:t>
            </a:r>
            <a:r>
              <a:rPr sz="2000" dirty="0" err="1"/>
              <a:t>l'empreinte</a:t>
            </a:r>
            <a:r>
              <a:rPr sz="2000" dirty="0"/>
              <a:t> </a:t>
            </a:r>
            <a:r>
              <a:rPr sz="2000" dirty="0" err="1"/>
              <a:t>carbone</a:t>
            </a:r>
            <a:endParaRPr sz="2000" dirty="0">
              <a:solidFill>
                <a:srgbClr val="FFFFFF"/>
              </a:solidFill>
            </a:endParaRPr>
          </a:p>
          <a:p>
            <a:pPr marL="125999" indent="-125999" defTabSz="335996">
              <a:spcBef>
                <a:spcPts val="441"/>
              </a:spcBef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Locavore pour </a:t>
            </a:r>
            <a:r>
              <a:rPr sz="2000" dirty="0" err="1"/>
              <a:t>favoriser</a:t>
            </a:r>
            <a:r>
              <a:rPr sz="2000" dirty="0"/>
              <a:t> le </a:t>
            </a:r>
            <a:r>
              <a:rPr sz="2000" dirty="0" err="1"/>
              <a:t>tissu</a:t>
            </a:r>
            <a:r>
              <a:rPr sz="2000" dirty="0"/>
              <a:t> artisanal local</a:t>
            </a:r>
            <a:endParaRPr sz="2000" dirty="0">
              <a:solidFill>
                <a:srgbClr val="FFFFFF"/>
              </a:solidFill>
            </a:endParaRPr>
          </a:p>
          <a:p>
            <a:pPr marL="125999" indent="-125999" defTabSz="335996">
              <a:spcBef>
                <a:spcPts val="441"/>
              </a:spcBef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Culture </a:t>
            </a:r>
            <a:r>
              <a:rPr sz="2000" dirty="0" err="1"/>
              <a:t>responsable</a:t>
            </a:r>
            <a:r>
              <a:rPr sz="2000" dirty="0"/>
              <a:t> du soja (Europe)</a:t>
            </a:r>
          </a:p>
        </p:txBody>
      </p:sp>
      <p:pic>
        <p:nvPicPr>
          <p:cNvPr id="315" name="Image 39" descr="Image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3" y="1707139"/>
            <a:ext cx="1785396" cy="1785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 56" descr="Image 56">
            <a:extLst>
              <a:ext uri="{FF2B5EF4-FFF2-40B4-BE49-F238E27FC236}">
                <a16:creationId xmlns:a16="http://schemas.microsoft.com/office/drawing/2014/main" id="{3541DA0F-BCBA-9C46-96B8-E28F810A77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3593" y="5112157"/>
            <a:ext cx="3271601" cy="14807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A0589241E3FB45A1FDDC991D22E700" ma:contentTypeVersion="19" ma:contentTypeDescription="Crée un document." ma:contentTypeScope="" ma:versionID="47c136607607452bf5a7157e7ca42b66">
  <xsd:schema xmlns:xsd="http://www.w3.org/2001/XMLSchema" xmlns:xs="http://www.w3.org/2001/XMLSchema" xmlns:p="http://schemas.microsoft.com/office/2006/metadata/properties" xmlns:ns2="173f6d28-3b90-496a-b58f-3d5396935475" xmlns:ns3="bfe09b74-c880-42a1-95f5-78e8caf9f6b9" targetNamespace="http://schemas.microsoft.com/office/2006/metadata/properties" ma:root="true" ma:fieldsID="9c11f0a6eac80b8214980454a20089a1" ns2:_="" ns3:_="">
    <xsd:import namespace="173f6d28-3b90-496a-b58f-3d5396935475"/>
    <xsd:import namespace="bfe09b74-c880-42a1-95f5-78e8caf9f6b9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3:SharedWithUsers" minOccurs="0"/>
                <xsd:element ref="ns3:SharedWithDetails" minOccurs="0"/>
                <xsd:element ref="ns3:LastSharedByTime" minOccurs="0"/>
                <xsd:element ref="ns3:LastSharedByUs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f6d28-3b90-496a-b58f-3d539693547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Documents" ma:internalName="MigrationWizIdSecurityGroups">
      <xsd:simpleType>
        <xsd:restriction base="dms:Text"/>
      </xsd:simpleType>
    </xsd:element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09b74-c880-42a1-95f5-78e8caf9f6b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Dernier partage par heure" ma:description="" ma:internalName="LastSharedByTime" ma:readOnly="true">
      <xsd:simpleType>
        <xsd:restriction base="dms:DateTime"/>
      </xsd:simpleType>
    </xsd:element>
    <xsd:element name="LastSharedByUser" ma:index="16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173f6d28-3b90-496a-b58f-3d5396935475" xsi:nil="true"/>
    <MigrationWizId xmlns="173f6d28-3b90-496a-b58f-3d5396935475" xsi:nil="true"/>
    <MigrationWizIdPermissions xmlns="173f6d28-3b90-496a-b58f-3d5396935475" xsi:nil="true"/>
    <MigrationWizIdDocumentLibraryPermissions xmlns="173f6d28-3b90-496a-b58f-3d5396935475" xsi:nil="true"/>
    <MigrationWizIdPermissionLevels xmlns="173f6d28-3b90-496a-b58f-3d539693547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587925-ADC5-4740-9ACE-62FFDF59AE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3f6d28-3b90-496a-b58f-3d5396935475"/>
    <ds:schemaRef ds:uri="bfe09b74-c880-42a1-95f5-78e8caf9f6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97591F-2DE2-43FF-995A-5A1A3809140C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bfe09b74-c880-42a1-95f5-78e8caf9f6b9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73f6d28-3b90-496a-b58f-3d539693547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6AE336-A55D-43A8-A717-CD73B0630E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3822</TotalTime>
  <Words>109</Words>
  <Application>Microsoft Macintosh PowerPoint</Application>
  <PresentationFormat>Personnalisé</PresentationFormat>
  <Paragraphs>22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Avenir Heavy</vt:lpstr>
      <vt:lpstr>Bebas Neue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thomas.lenoble@interfacetransmission.fr</dc:creator>
  <cp:lastModifiedBy>Patrick FOURNIER</cp:lastModifiedBy>
  <cp:revision>207</cp:revision>
  <cp:lastPrinted>2021-09-05T11:29:34Z</cp:lastPrinted>
  <dcterms:created xsi:type="dcterms:W3CDTF">2020-07-24T15:02:41Z</dcterms:created>
  <dcterms:modified xsi:type="dcterms:W3CDTF">2021-09-29T07:16:07Z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6747862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  <property fmtid="{D5CDD505-2E9C-101B-9397-08002B2CF9AE}" pid="5" name="ContentTypeId">
    <vt:lpwstr>0x0101002CA0589241E3FB45A1FDDC991D22E700</vt:lpwstr>
  </property>
</Properties>
</file>