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0" r:id="rId2"/>
  </p:sldMasterIdLst>
  <p:notesMasterIdLst>
    <p:notesMasterId r:id="rId26"/>
  </p:notesMasterIdLst>
  <p:sldIdLst>
    <p:sldId id="280" r:id="rId3"/>
    <p:sldId id="691" r:id="rId4"/>
    <p:sldId id="361" r:id="rId5"/>
    <p:sldId id="764" r:id="rId6"/>
    <p:sldId id="765" r:id="rId7"/>
    <p:sldId id="766" r:id="rId8"/>
    <p:sldId id="767" r:id="rId9"/>
    <p:sldId id="768" r:id="rId10"/>
    <p:sldId id="769" r:id="rId11"/>
    <p:sldId id="770" r:id="rId12"/>
    <p:sldId id="771" r:id="rId13"/>
    <p:sldId id="772" r:id="rId14"/>
    <p:sldId id="773" r:id="rId15"/>
    <p:sldId id="774" r:id="rId16"/>
    <p:sldId id="775" r:id="rId17"/>
    <p:sldId id="776" r:id="rId18"/>
    <p:sldId id="777" r:id="rId19"/>
    <p:sldId id="778" r:id="rId20"/>
    <p:sldId id="779" r:id="rId21"/>
    <p:sldId id="257" r:id="rId22"/>
    <p:sldId id="4132" r:id="rId23"/>
    <p:sldId id="259" r:id="rId24"/>
    <p:sldId id="763" r:id="rId25"/>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aïs Pinaud" initials="AP" lastIdx="3" clrIdx="0">
    <p:extLst>
      <p:ext uri="{19B8F6BF-5375-455C-9EA6-DF929625EA0E}">
        <p15:presenceInfo xmlns:p15="http://schemas.microsoft.com/office/powerpoint/2012/main" userId="9090e7a33105e79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450" autoAdjust="0"/>
    <p:restoredTop sz="87536" autoAdjust="0"/>
  </p:normalViewPr>
  <p:slideViewPr>
    <p:cSldViewPr snapToGrid="0">
      <p:cViewPr varScale="1">
        <p:scale>
          <a:sx n="95" d="100"/>
          <a:sy n="95" d="100"/>
        </p:scale>
        <p:origin x="1962" y="90"/>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EA8B353-CC75-498E-8ED4-8C2AA3964633}" type="datetimeFigureOut">
              <a:rPr lang="fr-FR" smtClean="0"/>
              <a:t>06/11/2023</a:t>
            </a:fld>
            <a:endParaRPr lang="fr-FR"/>
          </a:p>
        </p:txBody>
      </p:sp>
      <p:sp>
        <p:nvSpPr>
          <p:cNvPr id="4" name="Espace réservé de l'image des diapositives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B757E987-FA58-4968-97A7-2BB948BE07D0}" type="slidenum">
              <a:rPr lang="fr-FR" smtClean="0"/>
              <a:t>‹N°›</a:t>
            </a:fld>
            <a:endParaRPr lang="fr-FR"/>
          </a:p>
        </p:txBody>
      </p:sp>
    </p:spTree>
    <p:extLst>
      <p:ext uri="{BB962C8B-B14F-4D97-AF65-F5344CB8AC3E}">
        <p14:creationId xmlns:p14="http://schemas.microsoft.com/office/powerpoint/2010/main" val="5666043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143000"/>
            <a:ext cx="5486400" cy="3086100"/>
          </a:xfrm>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6767E6-9B3C-4B8A-9178-4BE6CA175B76}"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29031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143000"/>
            <a:ext cx="5486400" cy="3086100"/>
          </a:xfrm>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6767E6-9B3C-4B8A-9178-4BE6CA175B76}"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73013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Présenter le carnet d’adresses</a:t>
            </a:r>
          </a:p>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9AF4FA-4C7D-4223-85ED-1BA1B3782D4B}"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56854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Présenter le carnet d’adresses</a:t>
            </a:r>
          </a:p>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9AF4FA-4C7D-4223-85ED-1BA1B3782D4B}"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25109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Présenter le carnet d’adresses</a:t>
            </a:r>
          </a:p>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9AF4FA-4C7D-4223-85ED-1BA1B3782D4B}"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3528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Présenter le carnet d’adresses</a:t>
            </a:r>
          </a:p>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9AF4FA-4C7D-4223-85ED-1BA1B3782D4B}"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14188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549437-3750-2A48-B895-581F15A13FE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83077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143000"/>
            <a:ext cx="5486400" cy="3086100"/>
          </a:xfrm>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Anne</a:t>
            </a: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6767E6-9B3C-4B8A-9178-4BE6CA175B76}"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09581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143000"/>
            <a:ext cx="5486400" cy="3086100"/>
          </a:xfrm>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Sabrina</a:t>
            </a: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6767E6-9B3C-4B8A-9178-4BE6CA175B76}"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98447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143000"/>
            <a:ext cx="5486400" cy="3086100"/>
          </a:xfrm>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Sabrina</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On laisse cette diapo pour une présentation générale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&gt; Anne introduit pour présenter de manière MACRO = c’est un tableur avec plusieurs onglets. Chaque onglet = un document en PDF</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&gt; Puis </a:t>
            </a:r>
            <a:r>
              <a:rPr lang="fr-FR" dirty="0" err="1"/>
              <a:t>Sab</a:t>
            </a:r>
            <a:r>
              <a:rPr lang="fr-FR" dirty="0"/>
              <a:t> détaille le contenu en laissant la notice visible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Puis démonstration directement sur chaque onglet </a:t>
            </a: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6767E6-9B3C-4B8A-9178-4BE6CA175B76}"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79315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143000"/>
            <a:ext cx="5486400" cy="3086100"/>
          </a:xfrm>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6767E6-9B3C-4B8A-9178-4BE6CA175B76}"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65300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143000"/>
            <a:ext cx="5486400" cy="3086100"/>
          </a:xfrm>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6767E6-9B3C-4B8A-9178-4BE6CA175B76}"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78805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143000"/>
            <a:ext cx="5486400" cy="3086100"/>
          </a:xfrm>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6767E6-9B3C-4B8A-9178-4BE6CA175B76}"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37061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143000"/>
            <a:ext cx="5486400" cy="3086100"/>
          </a:xfrm>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6767E6-9B3C-4B8A-9178-4BE6CA175B76}"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59993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143000"/>
            <a:ext cx="5486400" cy="3086100"/>
          </a:xfrm>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6767E6-9B3C-4B8A-9178-4BE6CA175B76}"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8514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2.xml"/><Relationship Id="rId5" Type="http://schemas.openxmlformats.org/officeDocument/2006/relationships/image" Target="../media/image18.png"/><Relationship Id="rId4" Type="http://schemas.openxmlformats.org/officeDocument/2006/relationships/image" Target="../media/image1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7" Type="http://schemas.openxmlformats.org/officeDocument/2006/relationships/image" Target="../media/image8.jp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27587" y="1997432"/>
            <a:ext cx="7865807" cy="3033077"/>
          </a:xfrm>
        </p:spPr>
        <p:txBody>
          <a:bodyPr anchor="b"/>
          <a:lstStyle>
            <a:lvl1pPr algn="ctr">
              <a:defRPr sz="6000"/>
            </a:lvl1pPr>
          </a:lstStyle>
          <a:p>
            <a:r>
              <a:rPr lang="en-US" dirty="0"/>
              <a:t>Astrid JOUBERT – </a:t>
            </a:r>
            <a:r>
              <a:rPr lang="en-US" dirty="0" err="1"/>
              <a:t>Coordinatrice</a:t>
            </a:r>
            <a:r>
              <a:rPr lang="en-US" dirty="0"/>
              <a:t> restauration Collective </a:t>
            </a:r>
            <a:br>
              <a:rPr lang="en-US" dirty="0"/>
            </a:br>
            <a:r>
              <a:rPr lang="en-US" dirty="0"/>
              <a:t>INTERBIO </a:t>
            </a:r>
            <a:r>
              <a:rPr lang="en-US" dirty="0" err="1"/>
              <a:t>Nouvemme</a:t>
            </a:r>
            <a:r>
              <a:rPr lang="en-US" dirty="0"/>
              <a:t>-Aquitaine</a:t>
            </a:r>
            <a:br>
              <a:rPr lang="en-US" dirty="0"/>
            </a:br>
            <a:br>
              <a:rPr lang="en-US" dirty="0"/>
            </a:br>
            <a:r>
              <a:rPr lang="en-US" dirty="0" err="1"/>
              <a:t>Fréderic</a:t>
            </a:r>
            <a:r>
              <a:rPr lang="en-US" dirty="0"/>
              <a:t> BAZILLE</a:t>
            </a:r>
          </a:p>
        </p:txBody>
      </p:sp>
      <p:sp>
        <p:nvSpPr>
          <p:cNvPr id="4" name="Date Placeholder 3"/>
          <p:cNvSpPr>
            <a:spLocks noGrp="1"/>
          </p:cNvSpPr>
          <p:nvPr>
            <p:ph type="dt" sz="half" idx="10"/>
          </p:nvPr>
        </p:nvSpPr>
        <p:spPr/>
        <p:txBody>
          <a:bodyPr/>
          <a:lstStyle/>
          <a:p>
            <a:r>
              <a:rPr lang="fr-FR" dirty="0"/>
              <a:t>17/10/2018</a:t>
            </a:r>
          </a:p>
        </p:txBody>
      </p:sp>
      <p:sp>
        <p:nvSpPr>
          <p:cNvPr id="5" name="Footer Placeholder 4"/>
          <p:cNvSpPr>
            <a:spLocks noGrp="1"/>
          </p:cNvSpPr>
          <p:nvPr>
            <p:ph type="ftr" sz="quarter" idx="11"/>
          </p:nvPr>
        </p:nvSpPr>
        <p:spPr/>
        <p:txBody>
          <a:bodyPr/>
          <a:lstStyle/>
          <a:p>
            <a:r>
              <a:rPr lang="fr-FR" dirty="0"/>
              <a:t>Jonzac</a:t>
            </a:r>
          </a:p>
        </p:txBody>
      </p:sp>
    </p:spTree>
    <p:extLst>
      <p:ext uri="{BB962C8B-B14F-4D97-AF65-F5344CB8AC3E}">
        <p14:creationId xmlns:p14="http://schemas.microsoft.com/office/powerpoint/2010/main" val="1586533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pic>
        <p:nvPicPr>
          <p:cNvPr id="6" name="Imag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416" y="5527454"/>
            <a:ext cx="9030855" cy="1330546"/>
          </a:xfrm>
          <a:prstGeom prst="rect">
            <a:avLst/>
          </a:prstGeom>
        </p:spPr>
      </p:pic>
    </p:spTree>
    <p:extLst>
      <p:ext uri="{BB962C8B-B14F-4D97-AF65-F5344CB8AC3E}">
        <p14:creationId xmlns:p14="http://schemas.microsoft.com/office/powerpoint/2010/main" val="3955045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9897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pic>
        <p:nvPicPr>
          <p:cNvPr id="9" name="Imag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416" y="5527454"/>
            <a:ext cx="9030855" cy="1330546"/>
          </a:xfrm>
          <a:prstGeom prst="rect">
            <a:avLst/>
          </a:prstGeom>
        </p:spPr>
      </p:pic>
      <p:sp>
        <p:nvSpPr>
          <p:cNvPr id="2" name="Titre 1"/>
          <p:cNvSpPr>
            <a:spLocks noGrp="1"/>
          </p:cNvSpPr>
          <p:nvPr>
            <p:ph type="title"/>
          </p:nvPr>
        </p:nvSpPr>
        <p:spPr>
          <a:xfrm>
            <a:off x="457201" y="273050"/>
            <a:ext cx="3008313" cy="1162050"/>
          </a:xfrm>
        </p:spPr>
        <p:txBody>
          <a:bodyPr anchor="b"/>
          <a:lstStyle>
            <a:lvl1pPr algn="l">
              <a:defRPr sz="1500" b="1"/>
            </a:lvl1pPr>
          </a:lstStyle>
          <a:p>
            <a:r>
              <a:rPr lang="fr-FR"/>
              <a:t>Cliquez pour modifier le style du titre</a:t>
            </a:r>
          </a:p>
        </p:txBody>
      </p:sp>
      <p:sp>
        <p:nvSpPr>
          <p:cNvPr id="3" name="Espace réservé du contenu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Cliquez pour modifier les styles du texte du masque</a:t>
            </a:r>
          </a:p>
        </p:txBody>
      </p:sp>
      <p:sp>
        <p:nvSpPr>
          <p:cNvPr id="8" name="Espace réservé du numéro de diapositive 5"/>
          <p:cNvSpPr>
            <a:spLocks noGrp="1"/>
          </p:cNvSpPr>
          <p:nvPr>
            <p:ph type="sldNum" sz="quarter" idx="12"/>
          </p:nvPr>
        </p:nvSpPr>
        <p:spPr>
          <a:xfrm>
            <a:off x="8100392" y="6140601"/>
            <a:ext cx="648072" cy="365125"/>
          </a:xfrm>
          <a:prstGeom prst="rect">
            <a:avLst/>
          </a:prstGeom>
        </p:spPr>
        <p:txBody>
          <a:bodyPr/>
          <a:lstStyle>
            <a:lvl1pPr>
              <a:defRPr sz="825">
                <a:solidFill>
                  <a:schemeClr val="bg1">
                    <a:lumMod val="50000"/>
                  </a:schemeClr>
                </a:solidFill>
              </a:defRPr>
            </a:lvl1pPr>
          </a:lstStyle>
          <a:p>
            <a:fld id="{1851200B-74DF-4951-AD18-C85DEFBF5F72}" type="slidenum">
              <a:rPr lang="fr-FR" smtClean="0"/>
              <a:pPr/>
              <a:t>‹N°›</a:t>
            </a:fld>
            <a:endParaRPr lang="fr-FR" dirty="0"/>
          </a:p>
        </p:txBody>
      </p:sp>
    </p:spTree>
    <p:extLst>
      <p:ext uri="{BB962C8B-B14F-4D97-AF65-F5344CB8AC3E}">
        <p14:creationId xmlns:p14="http://schemas.microsoft.com/office/powerpoint/2010/main" val="3879644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9" name="Imag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416" y="5527454"/>
            <a:ext cx="9030855" cy="1330546"/>
          </a:xfrm>
          <a:prstGeom prst="rect">
            <a:avLst/>
          </a:prstGeom>
        </p:spPr>
      </p:pic>
      <p:sp>
        <p:nvSpPr>
          <p:cNvPr id="2" name="Titre 1"/>
          <p:cNvSpPr>
            <a:spLocks noGrp="1"/>
          </p:cNvSpPr>
          <p:nvPr>
            <p:ph type="title"/>
          </p:nvPr>
        </p:nvSpPr>
        <p:spPr>
          <a:xfrm>
            <a:off x="1792288" y="4800600"/>
            <a:ext cx="5486400" cy="566738"/>
          </a:xfrm>
        </p:spPr>
        <p:txBody>
          <a:bodyPr anchor="b"/>
          <a:lstStyle>
            <a:lvl1pPr algn="l">
              <a:defRPr sz="15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Cliquez pour modifier les styles du texte du masque</a:t>
            </a:r>
          </a:p>
        </p:txBody>
      </p:sp>
      <p:sp>
        <p:nvSpPr>
          <p:cNvPr id="8" name="Espace réservé du numéro de diapositive 5"/>
          <p:cNvSpPr>
            <a:spLocks noGrp="1"/>
          </p:cNvSpPr>
          <p:nvPr>
            <p:ph type="sldNum" sz="quarter" idx="12"/>
          </p:nvPr>
        </p:nvSpPr>
        <p:spPr>
          <a:xfrm>
            <a:off x="8100392" y="6140601"/>
            <a:ext cx="648072" cy="365125"/>
          </a:xfrm>
          <a:prstGeom prst="rect">
            <a:avLst/>
          </a:prstGeom>
        </p:spPr>
        <p:txBody>
          <a:bodyPr/>
          <a:lstStyle>
            <a:lvl1pPr>
              <a:defRPr sz="825">
                <a:solidFill>
                  <a:schemeClr val="bg1">
                    <a:lumMod val="50000"/>
                  </a:schemeClr>
                </a:solidFill>
              </a:defRPr>
            </a:lvl1pPr>
          </a:lstStyle>
          <a:p>
            <a:fld id="{1851200B-74DF-4951-AD18-C85DEFBF5F72}" type="slidenum">
              <a:rPr lang="fr-FR" smtClean="0"/>
              <a:pPr/>
              <a:t>‹N°›</a:t>
            </a:fld>
            <a:endParaRPr lang="fr-FR" dirty="0"/>
          </a:p>
        </p:txBody>
      </p:sp>
    </p:spTree>
    <p:extLst>
      <p:ext uri="{BB962C8B-B14F-4D97-AF65-F5344CB8AC3E}">
        <p14:creationId xmlns:p14="http://schemas.microsoft.com/office/powerpoint/2010/main" val="41815841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pic>
        <p:nvPicPr>
          <p:cNvPr id="8" name="Imag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416" y="5527454"/>
            <a:ext cx="9030855" cy="1330546"/>
          </a:xfrm>
          <a:prstGeom prst="rect">
            <a:avLst/>
          </a:prstGeom>
        </p:spPr>
      </p:pic>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u numéro de diapositive 5"/>
          <p:cNvSpPr>
            <a:spLocks noGrp="1"/>
          </p:cNvSpPr>
          <p:nvPr>
            <p:ph type="sldNum" sz="quarter" idx="12"/>
          </p:nvPr>
        </p:nvSpPr>
        <p:spPr>
          <a:xfrm>
            <a:off x="8100392" y="6140601"/>
            <a:ext cx="648072" cy="365125"/>
          </a:xfrm>
          <a:prstGeom prst="rect">
            <a:avLst/>
          </a:prstGeom>
        </p:spPr>
        <p:txBody>
          <a:bodyPr/>
          <a:lstStyle>
            <a:lvl1pPr>
              <a:defRPr sz="825">
                <a:solidFill>
                  <a:schemeClr val="bg1">
                    <a:lumMod val="50000"/>
                  </a:schemeClr>
                </a:solidFill>
              </a:defRPr>
            </a:lvl1pPr>
          </a:lstStyle>
          <a:p>
            <a:fld id="{1851200B-74DF-4951-AD18-C85DEFBF5F72}" type="slidenum">
              <a:rPr lang="fr-FR" smtClean="0"/>
              <a:pPr/>
              <a:t>‹N°›</a:t>
            </a:fld>
            <a:endParaRPr lang="fr-FR" dirty="0"/>
          </a:p>
        </p:txBody>
      </p:sp>
    </p:spTree>
    <p:extLst>
      <p:ext uri="{BB962C8B-B14F-4D97-AF65-F5344CB8AC3E}">
        <p14:creationId xmlns:p14="http://schemas.microsoft.com/office/powerpoint/2010/main" val="41648388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pic>
        <p:nvPicPr>
          <p:cNvPr id="8" name="Imag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416" y="5527454"/>
            <a:ext cx="9030855" cy="1330546"/>
          </a:xfrm>
          <a:prstGeom prst="rect">
            <a:avLst/>
          </a:prstGeom>
        </p:spPr>
      </p:pic>
      <p:sp>
        <p:nvSpPr>
          <p:cNvPr id="2" name="Titre vertical 1"/>
          <p:cNvSpPr>
            <a:spLocks noGrp="1"/>
          </p:cNvSpPr>
          <p:nvPr>
            <p:ph type="title" orient="vert"/>
          </p:nvPr>
        </p:nvSpPr>
        <p:spPr>
          <a:xfrm>
            <a:off x="6629400" y="274640"/>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40"/>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u numéro de diapositive 5"/>
          <p:cNvSpPr>
            <a:spLocks noGrp="1"/>
          </p:cNvSpPr>
          <p:nvPr>
            <p:ph type="sldNum" sz="quarter" idx="12"/>
          </p:nvPr>
        </p:nvSpPr>
        <p:spPr>
          <a:xfrm>
            <a:off x="8100392" y="6140601"/>
            <a:ext cx="648072" cy="365125"/>
          </a:xfrm>
          <a:prstGeom prst="rect">
            <a:avLst/>
          </a:prstGeom>
        </p:spPr>
        <p:txBody>
          <a:bodyPr/>
          <a:lstStyle>
            <a:lvl1pPr>
              <a:defRPr sz="825">
                <a:solidFill>
                  <a:schemeClr val="bg1">
                    <a:lumMod val="50000"/>
                  </a:schemeClr>
                </a:solidFill>
              </a:defRPr>
            </a:lvl1pPr>
          </a:lstStyle>
          <a:p>
            <a:fld id="{1851200B-74DF-4951-AD18-C85DEFBF5F72}" type="slidenum">
              <a:rPr lang="fr-FR" smtClean="0"/>
              <a:pPr/>
              <a:t>‹N°›</a:t>
            </a:fld>
            <a:endParaRPr lang="fr-FR" dirty="0"/>
          </a:p>
        </p:txBody>
      </p:sp>
    </p:spTree>
    <p:extLst>
      <p:ext uri="{BB962C8B-B14F-4D97-AF65-F5344CB8AC3E}">
        <p14:creationId xmlns:p14="http://schemas.microsoft.com/office/powerpoint/2010/main" val="22809485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ouverture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D568D47-0BD0-D645-A0CE-905550FA0534}"/>
              </a:ext>
            </a:extLst>
          </p:cNvPr>
          <p:cNvSpPr/>
          <p:nvPr userDrawn="1"/>
        </p:nvSpPr>
        <p:spPr>
          <a:xfrm>
            <a:off x="0" y="0"/>
            <a:ext cx="9144000" cy="5039360"/>
          </a:xfrm>
          <a:prstGeom prst="rect">
            <a:avLst/>
          </a:prstGeom>
          <a:solidFill>
            <a:srgbClr val="005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pic>
        <p:nvPicPr>
          <p:cNvPr id="11" name="Image 10">
            <a:extLst>
              <a:ext uri="{FF2B5EF4-FFF2-40B4-BE49-F238E27FC236}">
                <a16:creationId xmlns:a16="http://schemas.microsoft.com/office/drawing/2014/main" id="{C17C5641-14D7-0B46-9529-DBB8080C2B2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93226" y="6171761"/>
            <a:ext cx="3480748" cy="554745"/>
          </a:xfrm>
          <a:prstGeom prst="rect">
            <a:avLst/>
          </a:prstGeom>
        </p:spPr>
      </p:pic>
      <p:pic>
        <p:nvPicPr>
          <p:cNvPr id="15" name="Image 14">
            <a:extLst>
              <a:ext uri="{FF2B5EF4-FFF2-40B4-BE49-F238E27FC236}">
                <a16:creationId xmlns:a16="http://schemas.microsoft.com/office/drawing/2014/main" id="{387E5FC4-FB4B-CE41-AE2C-A4B74AA74E3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3226" y="4060417"/>
            <a:ext cx="1508798" cy="1957887"/>
          </a:xfrm>
          <a:prstGeom prst="rect">
            <a:avLst/>
          </a:prstGeom>
        </p:spPr>
      </p:pic>
      <p:sp>
        <p:nvSpPr>
          <p:cNvPr id="17" name="Espace réservé du texte 16">
            <a:extLst>
              <a:ext uri="{FF2B5EF4-FFF2-40B4-BE49-F238E27FC236}">
                <a16:creationId xmlns:a16="http://schemas.microsoft.com/office/drawing/2014/main" id="{064B252E-C529-FB4E-B411-E9BAFCE1D621}"/>
              </a:ext>
            </a:extLst>
          </p:cNvPr>
          <p:cNvSpPr>
            <a:spLocks noGrp="1"/>
          </p:cNvSpPr>
          <p:nvPr>
            <p:ph type="body" sz="quarter" idx="13" hasCustomPrompt="1"/>
          </p:nvPr>
        </p:nvSpPr>
        <p:spPr>
          <a:xfrm>
            <a:off x="393226" y="606017"/>
            <a:ext cx="5540256" cy="1957888"/>
          </a:xfrm>
          <a:prstGeom prst="rect">
            <a:avLst/>
          </a:prstGeom>
        </p:spPr>
        <p:txBody>
          <a:bodyPr anchor="b"/>
          <a:lstStyle>
            <a:lvl1pPr marL="0" indent="0">
              <a:buNone/>
              <a:defRPr sz="2625" b="1" i="0">
                <a:solidFill>
                  <a:schemeClr val="bg1"/>
                </a:solidFill>
                <a:latin typeface="Arial" panose="020B0604020202020204" pitchFamily="34" charset="0"/>
                <a:cs typeface="Arial" panose="020B0604020202020204" pitchFamily="34" charset="0"/>
              </a:defRPr>
            </a:lvl1pPr>
            <a:lvl2pPr marL="342900" indent="0">
              <a:buNone/>
              <a:defRPr>
                <a:solidFill>
                  <a:schemeClr val="bg1"/>
                </a:solidFill>
                <a:latin typeface="Arial" panose="020B0604020202020204" pitchFamily="34" charset="0"/>
                <a:cs typeface="Arial" panose="020B0604020202020204" pitchFamily="34" charset="0"/>
              </a:defRPr>
            </a:lvl2pPr>
            <a:lvl3pPr marL="685800" indent="0">
              <a:buNone/>
              <a:defRPr>
                <a:solidFill>
                  <a:schemeClr val="bg1"/>
                </a:solidFill>
                <a:latin typeface="Arial" panose="020B0604020202020204" pitchFamily="34" charset="0"/>
                <a:cs typeface="Arial" panose="020B0604020202020204" pitchFamily="34" charset="0"/>
              </a:defRPr>
            </a:lvl3pPr>
            <a:lvl4pPr marL="1028700" indent="0">
              <a:buNone/>
              <a:defRPr>
                <a:solidFill>
                  <a:schemeClr val="bg1"/>
                </a:solidFill>
                <a:latin typeface="Arial" panose="020B0604020202020204" pitchFamily="34" charset="0"/>
                <a:cs typeface="Arial" panose="020B0604020202020204" pitchFamily="34" charset="0"/>
              </a:defRPr>
            </a:lvl4pPr>
            <a:lvl5pPr marL="1371600" indent="0">
              <a:buNone/>
              <a:defRPr>
                <a:solidFill>
                  <a:schemeClr val="bg1"/>
                </a:solidFill>
                <a:latin typeface="Arial" panose="020B0604020202020204" pitchFamily="34" charset="0"/>
                <a:cs typeface="Arial" panose="020B0604020202020204" pitchFamily="34" charset="0"/>
              </a:defRPr>
            </a:lvl5pPr>
          </a:lstStyle>
          <a:p>
            <a:pPr lvl="0"/>
            <a:r>
              <a:rPr lang="fr-FR" dirty="0"/>
              <a:t>TITRE DE COUVERTURE, </a:t>
            </a:r>
            <a:br>
              <a:rPr lang="fr-FR" dirty="0"/>
            </a:br>
            <a:r>
              <a:rPr lang="fr-FR" dirty="0"/>
              <a:t>ARIAL BOLD 35PT</a:t>
            </a:r>
          </a:p>
        </p:txBody>
      </p:sp>
      <p:sp>
        <p:nvSpPr>
          <p:cNvPr id="19" name="Espace réservé du texte 18">
            <a:extLst>
              <a:ext uri="{FF2B5EF4-FFF2-40B4-BE49-F238E27FC236}">
                <a16:creationId xmlns:a16="http://schemas.microsoft.com/office/drawing/2014/main" id="{E6CD5D76-0747-7A47-AD52-A318846C3C7C}"/>
              </a:ext>
            </a:extLst>
          </p:cNvPr>
          <p:cNvSpPr>
            <a:spLocks noGrp="1"/>
          </p:cNvSpPr>
          <p:nvPr>
            <p:ph type="body" sz="quarter" idx="14" hasCustomPrompt="1"/>
          </p:nvPr>
        </p:nvSpPr>
        <p:spPr>
          <a:xfrm>
            <a:off x="393226" y="2717362"/>
            <a:ext cx="5540256" cy="1343054"/>
          </a:xfrm>
          <a:prstGeom prst="rect">
            <a:avLst/>
          </a:prstGeom>
        </p:spPr>
        <p:txBody>
          <a:bodyPr/>
          <a:lstStyle>
            <a:lvl1pPr marL="0" indent="0">
              <a:buNone/>
              <a:defRPr sz="1500" b="0" i="0">
                <a:solidFill>
                  <a:schemeClr val="bg1"/>
                </a:solidFill>
                <a:latin typeface="Arial" panose="020B0604020202020204" pitchFamily="34" charset="0"/>
                <a:cs typeface="Arial" panose="020B0604020202020204" pitchFamily="34" charset="0"/>
              </a:defRPr>
            </a:lvl1pPr>
            <a:lvl2pPr marL="342900" indent="0">
              <a:buNone/>
              <a:defRPr b="0" i="0">
                <a:solidFill>
                  <a:schemeClr val="bg1"/>
                </a:solidFill>
                <a:latin typeface="Arial" panose="020B0604020202020204" pitchFamily="34" charset="0"/>
                <a:cs typeface="Arial" panose="020B0604020202020204" pitchFamily="34" charset="0"/>
              </a:defRPr>
            </a:lvl2pPr>
            <a:lvl3pPr marL="685800" indent="0">
              <a:buNone/>
              <a:defRPr b="0" i="0">
                <a:solidFill>
                  <a:schemeClr val="bg1"/>
                </a:solidFill>
                <a:latin typeface="Arial" panose="020B0604020202020204" pitchFamily="34" charset="0"/>
                <a:cs typeface="Arial" panose="020B0604020202020204" pitchFamily="34" charset="0"/>
              </a:defRPr>
            </a:lvl3pPr>
            <a:lvl4pPr marL="1028700" indent="0">
              <a:buNone/>
              <a:defRPr b="0" i="0">
                <a:solidFill>
                  <a:schemeClr val="bg1"/>
                </a:solidFill>
                <a:latin typeface="Arial" panose="020B0604020202020204" pitchFamily="34" charset="0"/>
                <a:cs typeface="Arial" panose="020B0604020202020204" pitchFamily="34" charset="0"/>
              </a:defRPr>
            </a:lvl4pPr>
            <a:lvl5pPr marL="1371600" indent="0">
              <a:buNone/>
              <a:defRPr b="0" i="0">
                <a:solidFill>
                  <a:schemeClr val="bg1"/>
                </a:solidFill>
                <a:latin typeface="Arial" panose="020B0604020202020204" pitchFamily="34" charset="0"/>
                <a:cs typeface="Arial" panose="020B0604020202020204" pitchFamily="34" charset="0"/>
              </a:defRPr>
            </a:lvl5pPr>
          </a:lstStyle>
          <a:p>
            <a:pPr lvl="0"/>
            <a:r>
              <a:rPr lang="fr-FR" dirty="0"/>
              <a:t>SOUS-TITRE DE COUVERTURE. ARIAL REGULAR 20PT</a:t>
            </a:r>
          </a:p>
        </p:txBody>
      </p:sp>
      <p:sp>
        <p:nvSpPr>
          <p:cNvPr id="8" name="Espace réservé du numéro de diapositive 5">
            <a:extLst>
              <a:ext uri="{FF2B5EF4-FFF2-40B4-BE49-F238E27FC236}">
                <a16:creationId xmlns:a16="http://schemas.microsoft.com/office/drawing/2014/main" id="{9E572347-B1CD-42B6-9CE0-A833A72BEB6E}"/>
              </a:ext>
            </a:extLst>
          </p:cNvPr>
          <p:cNvSpPr>
            <a:spLocks noGrp="1"/>
          </p:cNvSpPr>
          <p:nvPr>
            <p:ph type="sldNum" sz="quarter" idx="4"/>
          </p:nvPr>
        </p:nvSpPr>
        <p:spPr>
          <a:xfrm>
            <a:off x="8569423" y="6483741"/>
            <a:ext cx="571500" cy="365125"/>
          </a:xfrm>
          <a:prstGeom prst="rect">
            <a:avLst/>
          </a:prstGeom>
        </p:spPr>
        <p:txBody>
          <a:bodyPr vert="horz" lIns="91440" tIns="45720" rIns="91440" bIns="45720" rtlCol="0" anchor="ctr"/>
          <a:lstStyle>
            <a:lvl1pPr algn="l">
              <a:defRPr sz="900" b="0" i="0">
                <a:solidFill>
                  <a:srgbClr val="005E71"/>
                </a:solidFill>
                <a:latin typeface="Arial" panose="020B0604020202020204" pitchFamily="34" charset="0"/>
                <a:cs typeface="Arial" panose="020B0604020202020204" pitchFamily="34" charset="0"/>
              </a:defRPr>
            </a:lvl1pPr>
          </a:lstStyle>
          <a:p>
            <a:fld id="{531A7E73-6F51-3344-B7FF-C372E400F9CD}" type="slidenum">
              <a:rPr lang="fr-FR" smtClean="0"/>
              <a:pPr/>
              <a:t>‹N°›</a:t>
            </a:fld>
            <a:endParaRPr lang="fr-FR" dirty="0"/>
          </a:p>
        </p:txBody>
      </p:sp>
    </p:spTree>
    <p:extLst>
      <p:ext uri="{BB962C8B-B14F-4D97-AF65-F5344CB8AC3E}">
        <p14:creationId xmlns:p14="http://schemas.microsoft.com/office/powerpoint/2010/main" val="14078867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Contenu 1">
    <p:bg>
      <p:bgPr>
        <a:solidFill>
          <a:schemeClr val="bg1"/>
        </a:solidFill>
        <a:effectLst/>
      </p:bgPr>
    </p:bg>
    <p:spTree>
      <p:nvGrpSpPr>
        <p:cNvPr id="1" name=""/>
        <p:cNvGrpSpPr/>
        <p:nvPr/>
      </p:nvGrpSpPr>
      <p:grpSpPr>
        <a:xfrm>
          <a:off x="0" y="0"/>
          <a:ext cx="0" cy="0"/>
          <a:chOff x="0" y="0"/>
          <a:chExt cx="0" cy="0"/>
        </a:xfrm>
      </p:grpSpPr>
      <p:sp>
        <p:nvSpPr>
          <p:cNvPr id="3" name="Espace réservé du texte 12">
            <a:extLst>
              <a:ext uri="{FF2B5EF4-FFF2-40B4-BE49-F238E27FC236}">
                <a16:creationId xmlns:a16="http://schemas.microsoft.com/office/drawing/2014/main" id="{16457558-25CD-4867-AC05-CCD1279294EC}"/>
              </a:ext>
            </a:extLst>
          </p:cNvPr>
          <p:cNvSpPr>
            <a:spLocks noGrp="1"/>
          </p:cNvSpPr>
          <p:nvPr>
            <p:ph type="body" sz="quarter" idx="14" hasCustomPrompt="1"/>
          </p:nvPr>
        </p:nvSpPr>
        <p:spPr>
          <a:xfrm>
            <a:off x="390525" y="495300"/>
            <a:ext cx="8362950" cy="540000"/>
          </a:xfrm>
          <a:prstGeom prst="rect">
            <a:avLst/>
          </a:prstGeom>
        </p:spPr>
        <p:txBody>
          <a:bodyPr anchor="b"/>
          <a:lstStyle>
            <a:lvl1pPr marL="0" indent="0">
              <a:buNone/>
              <a:defRPr sz="1800" b="1" i="0">
                <a:solidFill>
                  <a:srgbClr val="F08243"/>
                </a:solidFill>
                <a:latin typeface="Arial" panose="020B0604020202020204" pitchFamily="34" charset="0"/>
                <a:cs typeface="Arial" panose="020B0604020202020204" pitchFamily="34" charset="0"/>
              </a:defRPr>
            </a:lvl1pPr>
            <a:lvl2pPr marL="342900" indent="0">
              <a:buNone/>
              <a:defRPr b="1" i="0">
                <a:latin typeface="Arial" panose="020B0604020202020204" pitchFamily="34" charset="0"/>
                <a:cs typeface="Arial" panose="020B0604020202020204" pitchFamily="34" charset="0"/>
              </a:defRPr>
            </a:lvl2pPr>
            <a:lvl3pPr marL="685800" indent="0">
              <a:buNone/>
              <a:defRPr b="1" i="0">
                <a:latin typeface="Arial" panose="020B0604020202020204" pitchFamily="34" charset="0"/>
                <a:cs typeface="Arial" panose="020B0604020202020204" pitchFamily="34" charset="0"/>
              </a:defRPr>
            </a:lvl3pPr>
            <a:lvl4pPr marL="1028700" indent="0">
              <a:buNone/>
              <a:defRPr b="1" i="0">
                <a:latin typeface="Arial" panose="020B0604020202020204" pitchFamily="34" charset="0"/>
                <a:cs typeface="Arial" panose="020B0604020202020204" pitchFamily="34" charset="0"/>
              </a:defRPr>
            </a:lvl4pPr>
            <a:lvl5pPr marL="1371600" indent="0">
              <a:buNone/>
              <a:defRPr b="1" i="0">
                <a:latin typeface="Arial" panose="020B0604020202020204" pitchFamily="34" charset="0"/>
                <a:cs typeface="Arial" panose="020B0604020202020204" pitchFamily="34" charset="0"/>
              </a:defRPr>
            </a:lvl5pPr>
          </a:lstStyle>
          <a:p>
            <a:pPr lvl="0"/>
            <a:r>
              <a:rPr lang="fr-FR" dirty="0"/>
              <a:t>TITRE DE LA PAGE, ARIAL BOLD 24 PT</a:t>
            </a:r>
          </a:p>
        </p:txBody>
      </p:sp>
      <p:sp>
        <p:nvSpPr>
          <p:cNvPr id="4" name="Rectangle 3">
            <a:extLst>
              <a:ext uri="{FF2B5EF4-FFF2-40B4-BE49-F238E27FC236}">
                <a16:creationId xmlns:a16="http://schemas.microsoft.com/office/drawing/2014/main" id="{A3ADC156-A5B6-4854-AAF4-3F421CEDB193}"/>
              </a:ext>
            </a:extLst>
          </p:cNvPr>
          <p:cNvSpPr/>
          <p:nvPr userDrawn="1"/>
        </p:nvSpPr>
        <p:spPr>
          <a:xfrm>
            <a:off x="6555587" y="6566274"/>
            <a:ext cx="1992853" cy="173124"/>
          </a:xfrm>
          <a:prstGeom prst="rect">
            <a:avLst/>
          </a:prstGeom>
        </p:spPr>
        <p:txBody>
          <a:bodyPr wrap="none">
            <a:spAutoFit/>
          </a:bodyPr>
          <a:lstStyle/>
          <a:p>
            <a:pPr algn="r"/>
            <a:r>
              <a:rPr lang="fr-FR" sz="525" b="0" i="0" dirty="0">
                <a:solidFill>
                  <a:srgbClr val="005E71"/>
                </a:solidFill>
                <a:effectLst/>
                <a:latin typeface="Arial" panose="020B0604020202020204" pitchFamily="34" charset="0"/>
                <a:cs typeface="Arial" panose="020B0604020202020204" pitchFamily="34" charset="0"/>
              </a:rPr>
              <a:t> Document confidentiel, propriété de Compass Group France</a:t>
            </a:r>
            <a:endParaRPr lang="fr-FR" sz="525" b="0" i="0" dirty="0">
              <a:solidFill>
                <a:srgbClr val="005E71"/>
              </a:solidFill>
              <a:latin typeface="Arial" panose="020B0604020202020204" pitchFamily="34" charset="0"/>
              <a:cs typeface="Arial" panose="020B0604020202020204" pitchFamily="34" charset="0"/>
            </a:endParaRPr>
          </a:p>
        </p:txBody>
      </p:sp>
      <p:cxnSp>
        <p:nvCxnSpPr>
          <p:cNvPr id="6" name="Connecteur droit 5">
            <a:extLst>
              <a:ext uri="{FF2B5EF4-FFF2-40B4-BE49-F238E27FC236}">
                <a16:creationId xmlns:a16="http://schemas.microsoft.com/office/drawing/2014/main" id="{1111ACA3-3F34-4032-97DF-ADE6087EFFD7}"/>
              </a:ext>
            </a:extLst>
          </p:cNvPr>
          <p:cNvCxnSpPr>
            <a:cxnSpLocks/>
          </p:cNvCxnSpPr>
          <p:nvPr userDrawn="1"/>
        </p:nvCxnSpPr>
        <p:spPr>
          <a:xfrm>
            <a:off x="8548439" y="6582969"/>
            <a:ext cx="0" cy="150646"/>
          </a:xfrm>
          <a:prstGeom prst="line">
            <a:avLst/>
          </a:prstGeom>
          <a:ln w="12700">
            <a:solidFill>
              <a:srgbClr val="F08243"/>
            </a:solidFill>
          </a:ln>
        </p:spPr>
        <p:style>
          <a:lnRef idx="1">
            <a:schemeClr val="accent1"/>
          </a:lnRef>
          <a:fillRef idx="0">
            <a:schemeClr val="accent1"/>
          </a:fillRef>
          <a:effectRef idx="0">
            <a:schemeClr val="accent1"/>
          </a:effectRef>
          <a:fontRef idx="minor">
            <a:schemeClr val="tx1"/>
          </a:fontRef>
        </p:style>
      </p:cxnSp>
      <p:sp>
        <p:nvSpPr>
          <p:cNvPr id="7" name="Espace réservé du numéro de diapositive 5">
            <a:extLst>
              <a:ext uri="{FF2B5EF4-FFF2-40B4-BE49-F238E27FC236}">
                <a16:creationId xmlns:a16="http://schemas.microsoft.com/office/drawing/2014/main" id="{18011739-8216-40DF-A248-DC43B10160EA}"/>
              </a:ext>
            </a:extLst>
          </p:cNvPr>
          <p:cNvSpPr>
            <a:spLocks noGrp="1"/>
          </p:cNvSpPr>
          <p:nvPr>
            <p:ph type="sldNum" sz="quarter" idx="4"/>
          </p:nvPr>
        </p:nvSpPr>
        <p:spPr>
          <a:xfrm>
            <a:off x="8569423" y="6483741"/>
            <a:ext cx="571500" cy="365125"/>
          </a:xfrm>
          <a:prstGeom prst="rect">
            <a:avLst/>
          </a:prstGeom>
        </p:spPr>
        <p:txBody>
          <a:bodyPr vert="horz" lIns="91440" tIns="45720" rIns="91440" bIns="45720" rtlCol="0" anchor="ctr"/>
          <a:lstStyle>
            <a:lvl1pPr algn="l">
              <a:defRPr sz="900" b="0" i="0">
                <a:solidFill>
                  <a:srgbClr val="005E71"/>
                </a:solidFill>
                <a:latin typeface="Arial" panose="020B0604020202020204" pitchFamily="34" charset="0"/>
                <a:cs typeface="Arial" panose="020B0604020202020204" pitchFamily="34" charset="0"/>
              </a:defRPr>
            </a:lvl1pPr>
          </a:lstStyle>
          <a:p>
            <a:fld id="{531A7E73-6F51-3344-B7FF-C372E400F9CD}" type="slidenum">
              <a:rPr lang="fr-FR" smtClean="0"/>
              <a:pPr/>
              <a:t>‹N°›</a:t>
            </a:fld>
            <a:endParaRPr lang="fr-FR" dirty="0"/>
          </a:p>
        </p:txBody>
      </p:sp>
    </p:spTree>
    <p:extLst>
      <p:ext uri="{BB962C8B-B14F-4D97-AF65-F5344CB8AC3E}">
        <p14:creationId xmlns:p14="http://schemas.microsoft.com/office/powerpoint/2010/main" val="26611329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Dos couverture 3">
    <p:spTree>
      <p:nvGrpSpPr>
        <p:cNvPr id="1" name=""/>
        <p:cNvGrpSpPr/>
        <p:nvPr/>
      </p:nvGrpSpPr>
      <p:grpSpPr>
        <a:xfrm>
          <a:off x="0" y="0"/>
          <a:ext cx="0" cy="0"/>
          <a:chOff x="0" y="0"/>
          <a:chExt cx="0" cy="0"/>
        </a:xfrm>
      </p:grpSpPr>
      <p:pic>
        <p:nvPicPr>
          <p:cNvPr id="9" name="Image 8" descr="Une image contenant terrain, mangé, légume&#10;&#10;Description générée automatiquement">
            <a:extLst>
              <a:ext uri="{FF2B5EF4-FFF2-40B4-BE49-F238E27FC236}">
                <a16:creationId xmlns:a16="http://schemas.microsoft.com/office/drawing/2014/main" id="{0399D5FA-EE87-4993-B8AF-6B1923360DF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t="2072" r="3440"/>
          <a:stretch/>
        </p:blipFill>
        <p:spPr>
          <a:xfrm>
            <a:off x="4331413" y="0"/>
            <a:ext cx="4812587" cy="5237924"/>
          </a:xfrm>
          <a:prstGeom prst="rect">
            <a:avLst/>
          </a:prstGeom>
        </p:spPr>
      </p:pic>
      <p:sp>
        <p:nvSpPr>
          <p:cNvPr id="4" name="Rectangle 3">
            <a:extLst>
              <a:ext uri="{FF2B5EF4-FFF2-40B4-BE49-F238E27FC236}">
                <a16:creationId xmlns:a16="http://schemas.microsoft.com/office/drawing/2014/main" id="{1B06269B-1ED1-0143-8667-D80D78812BBD}"/>
              </a:ext>
            </a:extLst>
          </p:cNvPr>
          <p:cNvSpPr/>
          <p:nvPr userDrawn="1"/>
        </p:nvSpPr>
        <p:spPr>
          <a:xfrm>
            <a:off x="0" y="0"/>
            <a:ext cx="4331414" cy="5127102"/>
          </a:xfrm>
          <a:prstGeom prst="rect">
            <a:avLst/>
          </a:prstGeom>
          <a:solidFill>
            <a:srgbClr val="005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a:p>
        </p:txBody>
      </p:sp>
      <p:pic>
        <p:nvPicPr>
          <p:cNvPr id="8" name="Imag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bwMode="gray">
          <a:xfrm>
            <a:off x="0" y="5085150"/>
            <a:ext cx="9144000" cy="1730898"/>
          </a:xfrm>
          <a:prstGeom prst="rect">
            <a:avLst/>
          </a:prstGeom>
        </p:spPr>
      </p:pic>
      <p:pic>
        <p:nvPicPr>
          <p:cNvPr id="10" name="Image 9">
            <a:extLst>
              <a:ext uri="{FF2B5EF4-FFF2-40B4-BE49-F238E27FC236}">
                <a16:creationId xmlns:a16="http://schemas.microsoft.com/office/drawing/2014/main" id="{537190CE-01AF-480D-AA65-091D3E6B77E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93226" y="1883560"/>
            <a:ext cx="2753345" cy="1271604"/>
          </a:xfrm>
          <a:prstGeom prst="rect">
            <a:avLst/>
          </a:prstGeom>
        </p:spPr>
      </p:pic>
      <p:pic>
        <p:nvPicPr>
          <p:cNvPr id="6" name="Image 5">
            <a:extLst>
              <a:ext uri="{FF2B5EF4-FFF2-40B4-BE49-F238E27FC236}">
                <a16:creationId xmlns:a16="http://schemas.microsoft.com/office/drawing/2014/main" id="{F9CF740E-5175-2F43-B520-5EF7500E04CD}"/>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93226" y="4108168"/>
            <a:ext cx="1508798" cy="1957887"/>
          </a:xfrm>
          <a:prstGeom prst="rect">
            <a:avLst/>
          </a:prstGeom>
        </p:spPr>
      </p:pic>
      <p:sp>
        <p:nvSpPr>
          <p:cNvPr id="11" name="Rectangle 10">
            <a:extLst>
              <a:ext uri="{FF2B5EF4-FFF2-40B4-BE49-F238E27FC236}">
                <a16:creationId xmlns:a16="http://schemas.microsoft.com/office/drawing/2014/main" id="{76C14F7F-8C34-44E2-8BBF-FBBB91634329}"/>
              </a:ext>
            </a:extLst>
          </p:cNvPr>
          <p:cNvSpPr/>
          <p:nvPr userDrawn="1"/>
        </p:nvSpPr>
        <p:spPr>
          <a:xfrm rot="16200000">
            <a:off x="6843387" y="2749310"/>
            <a:ext cx="4363535" cy="184666"/>
          </a:xfrm>
          <a:prstGeom prst="rect">
            <a:avLst/>
          </a:prstGeom>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fr-FR" sz="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Document confidentiel, propriété de Compass Group France</a:t>
            </a:r>
          </a:p>
        </p:txBody>
      </p:sp>
    </p:spTree>
    <p:extLst>
      <p:ext uri="{BB962C8B-B14F-4D97-AF65-F5344CB8AC3E}">
        <p14:creationId xmlns:p14="http://schemas.microsoft.com/office/powerpoint/2010/main" val="2476607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fr-FR" dirty="0"/>
              <a:t>MODIFIEZ LE STYLE DU TITRE</a:t>
            </a:r>
            <a:endParaRPr lang="en-US" dirty="0"/>
          </a:p>
        </p:txBody>
      </p:sp>
      <p:sp>
        <p:nvSpPr>
          <p:cNvPr id="3" name="Content Placeholder 2"/>
          <p:cNvSpPr>
            <a:spLocks noGrp="1"/>
          </p:cNvSpPr>
          <p:nvPr>
            <p:ph idx="1"/>
          </p:nvPr>
        </p:nvSpPr>
        <p:spPr>
          <a:xfrm>
            <a:off x="810534" y="1845120"/>
            <a:ext cx="7698092" cy="3568852"/>
          </a:xfrm>
          <a:prstGeom prst="rect">
            <a:avLst/>
          </a:prstGeom>
        </p:spPr>
        <p:txBody>
          <a:bodyPr/>
          <a:lstStyle>
            <a:lvl1pPr>
              <a:defRPr b="1">
                <a:solidFill>
                  <a:srgbClr val="42B8B6"/>
                </a:solidFill>
              </a:defRPr>
            </a:lvl1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10"/>
          </p:nvPr>
        </p:nvSpPr>
        <p:spPr/>
        <p:txBody>
          <a:bodyPr/>
          <a:lstStyle/>
          <a:p>
            <a:fld id="{3AE1E7DE-EE24-4167-ABD5-B18E28FB57B6}" type="datetimeFigureOut">
              <a:rPr lang="fr-FR" smtClean="0"/>
              <a:t>06/11/2023</a:t>
            </a:fld>
            <a:endParaRPr lang="fr-FR"/>
          </a:p>
        </p:txBody>
      </p:sp>
      <p:sp>
        <p:nvSpPr>
          <p:cNvPr id="5" name="Footer Placeholder 4"/>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4237815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fr-FR" dirty="0"/>
              <a:t>MODIFIEZ LE STYLE DU TITRE</a:t>
            </a:r>
            <a:endParaRPr lang="en-US" dirty="0"/>
          </a:p>
        </p:txBody>
      </p:sp>
      <p:sp>
        <p:nvSpPr>
          <p:cNvPr id="3" name="Content Placeholder 2"/>
          <p:cNvSpPr>
            <a:spLocks noGrp="1"/>
          </p:cNvSpPr>
          <p:nvPr>
            <p:ph sz="half" idx="1"/>
          </p:nvPr>
        </p:nvSpPr>
        <p:spPr>
          <a:xfrm>
            <a:off x="810534" y="1825625"/>
            <a:ext cx="4340586" cy="3696989"/>
          </a:xfrm>
          <a:prstGeom prst="rect">
            <a:avLst/>
          </a:prstGeom>
        </p:spPr>
        <p:txBody>
          <a:bodyPr/>
          <a:lstStyle>
            <a:lvl1pPr>
              <a:defRPr b="1">
                <a:solidFill>
                  <a:srgbClr val="42B8B6"/>
                </a:solidFill>
              </a:defRPr>
            </a:lvl1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Content Placeholder 3"/>
          <p:cNvSpPr>
            <a:spLocks noGrp="1"/>
          </p:cNvSpPr>
          <p:nvPr>
            <p:ph sz="half" idx="2"/>
          </p:nvPr>
        </p:nvSpPr>
        <p:spPr>
          <a:xfrm>
            <a:off x="5222240" y="1825625"/>
            <a:ext cx="3293110" cy="3696989"/>
          </a:xfrm>
          <a:prstGeom prst="rect">
            <a:avLst/>
          </a:prstGeom>
        </p:spPr>
        <p:txBody>
          <a:bodyPr/>
          <a:lstStyle>
            <a:lvl1pPr>
              <a:defRPr b="1">
                <a:solidFill>
                  <a:srgbClr val="42B8B6"/>
                </a:solidFill>
              </a:defRPr>
            </a:lvl1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5" name="Date Placeholder 4"/>
          <p:cNvSpPr>
            <a:spLocks noGrp="1"/>
          </p:cNvSpPr>
          <p:nvPr>
            <p:ph type="dt" sz="half" idx="10"/>
          </p:nvPr>
        </p:nvSpPr>
        <p:spPr/>
        <p:txBody>
          <a:bodyPr/>
          <a:lstStyle/>
          <a:p>
            <a:fld id="{3AE1E7DE-EE24-4167-ABD5-B18E28FB57B6}" type="datetimeFigureOut">
              <a:rPr lang="fr-FR" smtClean="0"/>
              <a:t>06/11/2023</a:t>
            </a:fld>
            <a:endParaRPr lang="fr-FR"/>
          </a:p>
        </p:txBody>
      </p:sp>
      <p:sp>
        <p:nvSpPr>
          <p:cNvPr id="6" name="Footer Placeholder 5"/>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597679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Diapositive de titre">
    <p:spTree>
      <p:nvGrpSpPr>
        <p:cNvPr id="1" name=""/>
        <p:cNvGrpSpPr/>
        <p:nvPr/>
      </p:nvGrpSpPr>
      <p:grpSpPr>
        <a:xfrm>
          <a:off x="0" y="0"/>
          <a:ext cx="0" cy="0"/>
          <a:chOff x="0" y="0"/>
          <a:chExt cx="0" cy="0"/>
        </a:xfrm>
      </p:grpSpPr>
      <p:pic>
        <p:nvPicPr>
          <p:cNvPr id="5" name="Imag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79368" y="5579529"/>
            <a:ext cx="763913" cy="940745"/>
          </a:xfrm>
          <a:prstGeom prst="rect">
            <a:avLst/>
          </a:prstGeom>
        </p:spPr>
      </p:pic>
      <p:pic>
        <p:nvPicPr>
          <p:cNvPr id="6" name="Imag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44169" y="5579529"/>
            <a:ext cx="630616" cy="837536"/>
          </a:xfrm>
          <a:prstGeom prst="rect">
            <a:avLst/>
          </a:prstGeom>
        </p:spPr>
      </p:pic>
      <p:pic>
        <p:nvPicPr>
          <p:cNvPr id="8" name="Image 7"/>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129799" y="5685383"/>
            <a:ext cx="994555" cy="616000"/>
          </a:xfrm>
          <a:prstGeom prst="rect">
            <a:avLst/>
          </a:prstGeom>
        </p:spPr>
      </p:pic>
      <p:pic>
        <p:nvPicPr>
          <p:cNvPr id="9" name="Image 8"/>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858895" y="5701079"/>
            <a:ext cx="1368741" cy="588952"/>
          </a:xfrm>
          <a:prstGeom prst="rect">
            <a:avLst/>
          </a:prstGeom>
        </p:spPr>
      </p:pic>
      <p:pic>
        <p:nvPicPr>
          <p:cNvPr id="11" name="Image 10"/>
          <p:cNvPicPr>
            <a:picLocks noChangeAspect="1"/>
          </p:cNvPicPr>
          <p:nvPr userDrawn="1"/>
        </p:nvPicPr>
        <p:blipFill rotWithShape="1">
          <a:blip r:embed="rId6">
            <a:extLst>
              <a:ext uri="{28A0092B-C50C-407E-A947-70E740481C1C}">
                <a14:useLocalDpi xmlns:a14="http://schemas.microsoft.com/office/drawing/2010/main" val="0"/>
              </a:ext>
            </a:extLst>
          </a:blip>
          <a:srcRect r="67760"/>
          <a:stretch/>
        </p:blipFill>
        <p:spPr>
          <a:xfrm>
            <a:off x="6198531" y="5803982"/>
            <a:ext cx="1039169" cy="669602"/>
          </a:xfrm>
          <a:prstGeom prst="rect">
            <a:avLst/>
          </a:prstGeom>
        </p:spPr>
      </p:pic>
      <p:pic>
        <p:nvPicPr>
          <p:cNvPr id="3" name="Image 2">
            <a:extLst>
              <a:ext uri="{FF2B5EF4-FFF2-40B4-BE49-F238E27FC236}">
                <a16:creationId xmlns:a16="http://schemas.microsoft.com/office/drawing/2014/main" id="{911F51F9-FD2A-4F4D-9B03-24A3748BF2C8}"/>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609" y="488886"/>
            <a:ext cx="9142391" cy="4563513"/>
          </a:xfrm>
          <a:prstGeom prst="rect">
            <a:avLst/>
          </a:prstGeom>
        </p:spPr>
      </p:pic>
    </p:spTree>
    <p:extLst>
      <p:ext uri="{BB962C8B-B14F-4D97-AF65-F5344CB8AC3E}">
        <p14:creationId xmlns:p14="http://schemas.microsoft.com/office/powerpoint/2010/main" val="1486230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9" name="Imag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1520" y="692696"/>
            <a:ext cx="4330896" cy="5373216"/>
          </a:xfrm>
          <a:prstGeom prst="rect">
            <a:avLst/>
          </a:prstGeom>
        </p:spPr>
      </p:pic>
      <p:sp>
        <p:nvSpPr>
          <p:cNvPr id="2" name="Titre 1"/>
          <p:cNvSpPr>
            <a:spLocks noGrp="1"/>
          </p:cNvSpPr>
          <p:nvPr>
            <p:ph type="ctrTitle" hasCustomPrompt="1"/>
          </p:nvPr>
        </p:nvSpPr>
        <p:spPr>
          <a:xfrm>
            <a:off x="2812856" y="2780930"/>
            <a:ext cx="6273027" cy="1470025"/>
          </a:xfrm>
        </p:spPr>
        <p:txBody>
          <a:bodyPr/>
          <a:lstStyle>
            <a:lvl1pPr>
              <a:defRPr baseline="0"/>
            </a:lvl1pPr>
          </a:lstStyle>
          <a:p>
            <a:r>
              <a:rPr lang="fr-FR" dirty="0"/>
              <a:t>Titre 1</a:t>
            </a:r>
          </a:p>
        </p:txBody>
      </p:sp>
      <p:sp>
        <p:nvSpPr>
          <p:cNvPr id="3" name="Sous-titre 2"/>
          <p:cNvSpPr>
            <a:spLocks noGrp="1"/>
          </p:cNvSpPr>
          <p:nvPr>
            <p:ph type="subTitle" idx="1" hasCustomPrompt="1"/>
          </p:nvPr>
        </p:nvSpPr>
        <p:spPr>
          <a:xfrm>
            <a:off x="3779912" y="4706751"/>
            <a:ext cx="5252118" cy="1752600"/>
          </a:xfrm>
        </p:spPr>
        <p:txBody>
          <a:bodyPr/>
          <a:lstStyle>
            <a:lvl1pPr marL="0" indent="0" algn="ctr">
              <a:buNone/>
              <a:defRPr>
                <a:solidFill>
                  <a:srgbClr val="0674B0"/>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r-FR" dirty="0"/>
              <a:t>Titre 2</a:t>
            </a:r>
          </a:p>
        </p:txBody>
      </p:sp>
      <p:pic>
        <p:nvPicPr>
          <p:cNvPr id="8" name="Imag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35796" y="188641"/>
            <a:ext cx="3976333" cy="1797761"/>
          </a:xfrm>
          <a:prstGeom prst="rect">
            <a:avLst/>
          </a:prstGeom>
        </p:spPr>
      </p:pic>
    </p:spTree>
    <p:extLst>
      <p:ext uri="{BB962C8B-B14F-4D97-AF65-F5344CB8AC3E}">
        <p14:creationId xmlns:p14="http://schemas.microsoft.com/office/powerpoint/2010/main" val="15581791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416" y="5527454"/>
            <a:ext cx="9030855" cy="1330546"/>
          </a:xfrm>
          <a:prstGeom prst="rect">
            <a:avLst/>
          </a:prstGeom>
        </p:spPr>
      </p:pic>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numéro de diapositive 5"/>
          <p:cNvSpPr>
            <a:spLocks noGrp="1"/>
          </p:cNvSpPr>
          <p:nvPr>
            <p:ph type="sldNum" sz="quarter" idx="12"/>
          </p:nvPr>
        </p:nvSpPr>
        <p:spPr>
          <a:xfrm>
            <a:off x="8100392" y="6140601"/>
            <a:ext cx="648072" cy="365125"/>
          </a:xfrm>
          <a:prstGeom prst="rect">
            <a:avLst/>
          </a:prstGeom>
        </p:spPr>
        <p:txBody>
          <a:bodyPr/>
          <a:lstStyle>
            <a:lvl1pPr>
              <a:defRPr sz="825">
                <a:solidFill>
                  <a:schemeClr val="bg1">
                    <a:lumMod val="50000"/>
                  </a:schemeClr>
                </a:solidFill>
              </a:defRPr>
            </a:lvl1pPr>
          </a:lstStyle>
          <a:p>
            <a:fld id="{1851200B-74DF-4951-AD18-C85DEFBF5F72}" type="slidenum">
              <a:rPr lang="fr-FR" smtClean="0"/>
              <a:pPr/>
              <a:t>‹N°›</a:t>
            </a:fld>
            <a:endParaRPr lang="fr-FR" dirty="0"/>
          </a:p>
        </p:txBody>
      </p:sp>
    </p:spTree>
    <p:extLst>
      <p:ext uri="{BB962C8B-B14F-4D97-AF65-F5344CB8AC3E}">
        <p14:creationId xmlns:p14="http://schemas.microsoft.com/office/powerpoint/2010/main" val="370999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2"/>
            <a:ext cx="7772400" cy="1362075"/>
          </a:xfrm>
        </p:spPr>
        <p:txBody>
          <a:bodyPr anchor="t"/>
          <a:lstStyle>
            <a:lvl1pPr algn="l">
              <a:defRPr sz="3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a:t>Cliquez pour modifier les styles du texte du masque</a:t>
            </a:r>
          </a:p>
        </p:txBody>
      </p:sp>
    </p:spTree>
    <p:extLst>
      <p:ext uri="{BB962C8B-B14F-4D97-AF65-F5344CB8AC3E}">
        <p14:creationId xmlns:p14="http://schemas.microsoft.com/office/powerpoint/2010/main" val="1430548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9" name="Imag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416" y="5527454"/>
            <a:ext cx="9030855" cy="1330546"/>
          </a:xfrm>
          <a:prstGeom prst="rect">
            <a:avLst/>
          </a:prstGeom>
        </p:spPr>
      </p:pic>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8" name="Espace réservé du numéro de diapositive 5"/>
          <p:cNvSpPr>
            <a:spLocks noGrp="1"/>
          </p:cNvSpPr>
          <p:nvPr>
            <p:ph type="sldNum" sz="quarter" idx="12"/>
          </p:nvPr>
        </p:nvSpPr>
        <p:spPr>
          <a:xfrm>
            <a:off x="8100392" y="6140601"/>
            <a:ext cx="648072" cy="365125"/>
          </a:xfrm>
          <a:prstGeom prst="rect">
            <a:avLst/>
          </a:prstGeom>
        </p:spPr>
        <p:txBody>
          <a:bodyPr/>
          <a:lstStyle>
            <a:lvl1pPr>
              <a:defRPr sz="825">
                <a:solidFill>
                  <a:schemeClr val="bg1">
                    <a:lumMod val="50000"/>
                  </a:schemeClr>
                </a:solidFill>
              </a:defRPr>
            </a:lvl1pPr>
          </a:lstStyle>
          <a:p>
            <a:fld id="{1851200B-74DF-4951-AD18-C85DEFBF5F72}" type="slidenum">
              <a:rPr lang="fr-FR" smtClean="0"/>
              <a:pPr/>
              <a:t>‹N°›</a:t>
            </a:fld>
            <a:endParaRPr lang="fr-FR" dirty="0"/>
          </a:p>
        </p:txBody>
      </p:sp>
    </p:spTree>
    <p:extLst>
      <p:ext uri="{BB962C8B-B14F-4D97-AF65-F5344CB8AC3E}">
        <p14:creationId xmlns:p14="http://schemas.microsoft.com/office/powerpoint/2010/main" val="9430526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12" name="Imag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416" y="5527454"/>
            <a:ext cx="9030855" cy="1330546"/>
          </a:xfrm>
          <a:prstGeom prst="rect">
            <a:avLst/>
          </a:prstGeom>
        </p:spPr>
      </p:pic>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 name="Espace réservé du numéro de diapositive 5"/>
          <p:cNvSpPr>
            <a:spLocks noGrp="1"/>
          </p:cNvSpPr>
          <p:nvPr>
            <p:ph type="sldNum" sz="quarter" idx="12"/>
          </p:nvPr>
        </p:nvSpPr>
        <p:spPr>
          <a:xfrm>
            <a:off x="8100392" y="6140601"/>
            <a:ext cx="648072" cy="365125"/>
          </a:xfrm>
          <a:prstGeom prst="rect">
            <a:avLst/>
          </a:prstGeom>
        </p:spPr>
        <p:txBody>
          <a:bodyPr/>
          <a:lstStyle>
            <a:lvl1pPr>
              <a:defRPr sz="825">
                <a:solidFill>
                  <a:schemeClr val="bg1">
                    <a:lumMod val="50000"/>
                  </a:schemeClr>
                </a:solidFill>
              </a:defRPr>
            </a:lvl1pPr>
          </a:lstStyle>
          <a:p>
            <a:fld id="{1851200B-74DF-4951-AD18-C85DEFBF5F72}" type="slidenum">
              <a:rPr lang="fr-FR" smtClean="0"/>
              <a:pPr/>
              <a:t>‹N°›</a:t>
            </a:fld>
            <a:endParaRPr lang="fr-FR" dirty="0"/>
          </a:p>
        </p:txBody>
      </p:sp>
    </p:spTree>
    <p:extLst>
      <p:ext uri="{BB962C8B-B14F-4D97-AF65-F5344CB8AC3E}">
        <p14:creationId xmlns:p14="http://schemas.microsoft.com/office/powerpoint/2010/main" val="10386595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6" Type="http://schemas.openxmlformats.org/officeDocument/2006/relationships/image" Target="../media/image9.gif"/><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theme" Target="../theme/theme2.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533" y="2243087"/>
            <a:ext cx="7704816"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Table ronde 1 – La </a:t>
            </a:r>
            <a:r>
              <a:rPr lang="en-US" dirty="0" err="1"/>
              <a:t>relocalisation</a:t>
            </a:r>
            <a:r>
              <a:rPr lang="en-US" dirty="0"/>
              <a:t> des </a:t>
            </a:r>
            <a:r>
              <a:rPr lang="en-US" dirty="0" err="1"/>
              <a:t>approvisionnements</a:t>
            </a:r>
            <a:r>
              <a:rPr lang="en-US" dirty="0"/>
              <a:t> </a:t>
            </a:r>
            <a:r>
              <a:rPr lang="en-US" dirty="0" err="1"/>
              <a:t>en</a:t>
            </a:r>
            <a:r>
              <a:rPr lang="en-US" dirty="0"/>
              <a:t> restauration collective</a:t>
            </a:r>
            <a:br>
              <a:rPr lang="fr-FR" dirty="0">
                <a:solidFill>
                  <a:srgbClr val="4C5F7F"/>
                </a:solidFill>
                <a:effectLst/>
                <a:latin typeface="Helvetica" pitchFamily="2" charset="0"/>
              </a:rPr>
            </a:br>
            <a:endParaRPr lang="en-US" dirty="0"/>
          </a:p>
        </p:txBody>
      </p:sp>
      <p:sp>
        <p:nvSpPr>
          <p:cNvPr id="4" name="Date Placeholder 3"/>
          <p:cNvSpPr>
            <a:spLocks noGrp="1"/>
          </p:cNvSpPr>
          <p:nvPr>
            <p:ph type="dt" sz="half" idx="2"/>
          </p:nvPr>
        </p:nvSpPr>
        <p:spPr>
          <a:xfrm>
            <a:off x="6451225" y="6173788"/>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E1E7DE-EE24-4167-ABD5-B18E28FB57B6}" type="datetimeFigureOut">
              <a:rPr lang="fr-FR" smtClean="0"/>
              <a:t>06/11/2023</a:t>
            </a:fld>
            <a:endParaRPr lang="fr-FR" dirty="0"/>
          </a:p>
        </p:txBody>
      </p:sp>
      <p:sp>
        <p:nvSpPr>
          <p:cNvPr id="5" name="Footer Placeholder 4"/>
          <p:cNvSpPr>
            <a:spLocks noGrp="1"/>
          </p:cNvSpPr>
          <p:nvPr>
            <p:ph type="ftr" sz="quarter" idx="3"/>
          </p:nvPr>
        </p:nvSpPr>
        <p:spPr>
          <a:xfrm>
            <a:off x="2001340" y="6173788"/>
            <a:ext cx="4084096"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pic>
        <p:nvPicPr>
          <p:cNvPr id="6" name="Image 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479925" y="5734034"/>
            <a:ext cx="1997212" cy="1336676"/>
          </a:xfrm>
          <a:prstGeom prst="rect">
            <a:avLst/>
          </a:prstGeom>
        </p:spPr>
      </p:pic>
      <p:sp>
        <p:nvSpPr>
          <p:cNvPr id="9" name="Rectangle 8"/>
          <p:cNvSpPr/>
          <p:nvPr userDrawn="1"/>
        </p:nvSpPr>
        <p:spPr>
          <a:xfrm>
            <a:off x="-29515" y="0"/>
            <a:ext cx="374758" cy="6858000"/>
          </a:xfrm>
          <a:prstGeom prst="rect">
            <a:avLst/>
          </a:prstGeom>
          <a:solidFill>
            <a:srgbClr val="42B8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8" name="Image 7"/>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596474" y="5716744"/>
            <a:ext cx="913406" cy="976256"/>
          </a:xfrm>
          <a:prstGeom prst="rect">
            <a:avLst/>
          </a:prstGeom>
        </p:spPr>
      </p:pic>
      <p:sp>
        <p:nvSpPr>
          <p:cNvPr id="14" name="Rectangle 13"/>
          <p:cNvSpPr/>
          <p:nvPr userDrawn="1"/>
        </p:nvSpPr>
        <p:spPr>
          <a:xfrm flipH="1">
            <a:off x="344984" y="0"/>
            <a:ext cx="91050" cy="6858000"/>
          </a:xfrm>
          <a:prstGeom prst="rect">
            <a:avLst/>
          </a:prstGeom>
          <a:solidFill>
            <a:srgbClr val="FBCE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78607157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Lst>
  <p:txStyles>
    <p:titleStyle>
      <a:lvl1pPr marL="0" marR="0" indent="0" algn="ctr" defTabSz="914400" rtl="0" eaLnBrk="1" fontAlgn="auto" latinLnBrk="0" hangingPunct="1">
        <a:lnSpc>
          <a:spcPct val="90000"/>
        </a:lnSpc>
        <a:spcBef>
          <a:spcPct val="0"/>
        </a:spcBef>
        <a:spcAft>
          <a:spcPts val="0"/>
        </a:spcAft>
        <a:buClrTx/>
        <a:buSzTx/>
        <a:buFontTx/>
        <a:buNone/>
        <a:tabLst/>
        <a:defRPr lang="en-US" sz="4400" b="1" kern="1200" dirty="0">
          <a:solidFill>
            <a:srgbClr val="304A5C"/>
          </a:solidFill>
          <a:latin typeface="Abadi MT Condensed Extra Bold" charset="0"/>
          <a:ea typeface="Abadi MT Condensed Extra Bold" charset="0"/>
          <a:cs typeface="Abadi MT Condensed Extra Bold" charset="0"/>
        </a:defRPr>
      </a:lvl1pPr>
    </p:titleStyle>
    <p:bodyStyle>
      <a:lvl1pPr marL="0" indent="0" algn="ctr" defTabSz="914400" rtl="0" eaLnBrk="1" latinLnBrk="0" hangingPunct="1">
        <a:lnSpc>
          <a:spcPct val="90000"/>
        </a:lnSpc>
        <a:spcBef>
          <a:spcPts val="1000"/>
        </a:spcBef>
        <a:buFont typeface="Arial" panose="020B0604020202020204" pitchFamily="34" charset="0"/>
        <a:buNone/>
        <a:defRPr lang="fr-FR" sz="2800" kern="1200" smtClean="0">
          <a:solidFill>
            <a:schemeClr val="tx1">
              <a:lumMod val="65000"/>
              <a:lumOff val="35000"/>
            </a:schemeClr>
          </a:solidFill>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403649" y="274638"/>
            <a:ext cx="7283152" cy="1143000"/>
          </a:xfrm>
          <a:prstGeom prst="rect">
            <a:avLst/>
          </a:prstGeom>
        </p:spPr>
        <p:txBody>
          <a:bodyPr vert="horz" lIns="91440" tIns="45720" rIns="91440" bIns="45720" rtlCol="0" anchor="ctr">
            <a:normAutofit/>
          </a:bodyPr>
          <a:lstStyle/>
          <a:p>
            <a:r>
              <a:rPr lang="fr-FR" dirty="0"/>
              <a:t>Cliquez pour modifier le style du titre</a:t>
            </a:r>
          </a:p>
        </p:txBody>
      </p:sp>
      <p:sp>
        <p:nvSpPr>
          <p:cNvPr id="3" name="Espace réservé du texte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636155235"/>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Lst>
  <p:txStyles>
    <p:titleStyle>
      <a:lvl1pPr algn="ctr" defTabSz="685800" rtl="0" eaLnBrk="1" latinLnBrk="0" hangingPunct="1">
        <a:spcBef>
          <a:spcPct val="0"/>
        </a:spcBef>
        <a:buNone/>
        <a:defRPr sz="3300" kern="1200">
          <a:solidFill>
            <a:srgbClr val="90BF21"/>
          </a:solidFill>
          <a:latin typeface="+mj-lt"/>
          <a:ea typeface="+mj-ea"/>
          <a:cs typeface="+mj-cs"/>
        </a:defRPr>
      </a:lvl1pPr>
    </p:titleStyle>
    <p:bodyStyle>
      <a:lvl1pPr marL="257175" indent="-257175" algn="l" defTabSz="685800" rtl="0" eaLnBrk="1" latinLnBrk="0" hangingPunct="1">
        <a:spcBef>
          <a:spcPct val="20000"/>
        </a:spcBef>
        <a:buFontTx/>
        <a:buBlip>
          <a:blip r:embed="rId16"/>
        </a:buBlip>
        <a:defRPr sz="2400" kern="1200">
          <a:solidFill>
            <a:srgbClr val="0674B0"/>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rgbClr val="F2950B"/>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lumMod val="75000"/>
              <a:lumOff val="25000"/>
            </a:schemeClr>
          </a:solidFill>
          <a:latin typeface="+mn-lt"/>
          <a:ea typeface="+mn-ea"/>
          <a:cs typeface="+mn-cs"/>
        </a:defRPr>
      </a:lvl3pPr>
      <a:lvl4pPr marL="1028700" indent="0" algn="l" defTabSz="685800" rtl="0" eaLnBrk="1" latinLnBrk="0" hangingPunct="1">
        <a:spcBef>
          <a:spcPct val="20000"/>
        </a:spcBef>
        <a:buFontTx/>
        <a:buNone/>
        <a:defRPr sz="1500" kern="1200">
          <a:solidFill>
            <a:schemeClr val="tx1">
              <a:lumMod val="75000"/>
              <a:lumOff val="25000"/>
            </a:schemeClr>
          </a:solidFill>
          <a:latin typeface="+mn-lt"/>
          <a:ea typeface="+mn-ea"/>
          <a:cs typeface="+mn-cs"/>
        </a:defRPr>
      </a:lvl4pPr>
      <a:lvl5pPr marL="1371600" indent="0" algn="l" defTabSz="685800" rtl="0" eaLnBrk="1" latinLnBrk="0" hangingPunct="1">
        <a:spcBef>
          <a:spcPct val="20000"/>
        </a:spcBef>
        <a:buFontTx/>
        <a:buNone/>
        <a:defRPr sz="1500" kern="1200">
          <a:solidFill>
            <a:schemeClr val="tx1">
              <a:lumMod val="65000"/>
              <a:lumOff val="35000"/>
            </a:schemeClr>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25.sv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3ar-na.fr/documents/clausier-regional-egalim/" TargetMode="Externa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16.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5.xml"/><Relationship Id="rId1" Type="http://schemas.openxmlformats.org/officeDocument/2006/relationships/slideLayout" Target="../slideLayouts/slideLayout17.xml"/><Relationship Id="rId5" Type="http://schemas.openxmlformats.org/officeDocument/2006/relationships/image" Target="../media/image32.png"/><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18187" y="3429000"/>
            <a:ext cx="7704816" cy="1325563"/>
          </a:xfrm>
        </p:spPr>
        <p:txBody>
          <a:bodyPr/>
          <a:lstStyle/>
          <a:p>
            <a:r>
              <a:rPr lang="fr-FR" dirty="0"/>
              <a:t>ATELIER</a:t>
            </a:r>
          </a:p>
        </p:txBody>
      </p:sp>
      <p:sp>
        <p:nvSpPr>
          <p:cNvPr id="3" name="Espace réservé du contenu 2"/>
          <p:cNvSpPr>
            <a:spLocks noGrp="1"/>
          </p:cNvSpPr>
          <p:nvPr>
            <p:ph idx="1"/>
          </p:nvPr>
        </p:nvSpPr>
        <p:spPr>
          <a:xfrm>
            <a:off x="443344" y="3143250"/>
            <a:ext cx="8523003" cy="997527"/>
          </a:xfrm>
        </p:spPr>
        <p:txBody>
          <a:bodyPr/>
          <a:lstStyle/>
          <a:p>
            <a:endParaRPr lang="fr-FR" sz="1000" dirty="0"/>
          </a:p>
          <a:p>
            <a:endParaRPr lang="fr-FR" sz="1000" dirty="0"/>
          </a:p>
          <a:p>
            <a:endParaRPr lang="fr-FR" sz="1000" dirty="0"/>
          </a:p>
          <a:p>
            <a:endParaRPr lang="fr-FR" sz="1000" dirty="0"/>
          </a:p>
          <a:p>
            <a:endParaRPr lang="fr-FR" sz="1800" dirty="0">
              <a:solidFill>
                <a:srgbClr val="304A5C"/>
              </a:solidFill>
            </a:endParaRPr>
          </a:p>
          <a:p>
            <a:r>
              <a:rPr lang="fr-FR" sz="2400" dirty="0">
                <a:solidFill>
                  <a:srgbClr val="304A5C"/>
                </a:solidFill>
              </a:rPr>
              <a:t>Restaurants collectifs et sociétés de restauration privées : </a:t>
            </a:r>
          </a:p>
          <a:p>
            <a:r>
              <a:rPr lang="fr-FR" sz="2400" dirty="0">
                <a:solidFill>
                  <a:srgbClr val="304A5C"/>
                </a:solidFill>
              </a:rPr>
              <a:t>quels leviers pour atteindre les objectifs </a:t>
            </a:r>
            <a:r>
              <a:rPr lang="fr-FR" sz="2400" dirty="0" err="1">
                <a:solidFill>
                  <a:srgbClr val="304A5C"/>
                </a:solidFill>
              </a:rPr>
              <a:t>EGAlim</a:t>
            </a:r>
            <a:r>
              <a:rPr lang="fr-FR" sz="2400" dirty="0">
                <a:solidFill>
                  <a:srgbClr val="304A5C"/>
                </a:solidFill>
              </a:rPr>
              <a:t> ?</a:t>
            </a:r>
          </a:p>
          <a:p>
            <a:endParaRPr lang="fr-FR" sz="2400" i="1" dirty="0">
              <a:solidFill>
                <a:srgbClr val="304A5C"/>
              </a:solidFill>
            </a:endParaRPr>
          </a:p>
        </p:txBody>
      </p:sp>
      <p:pic>
        <p:nvPicPr>
          <p:cNvPr id="6" name="Image 5">
            <a:extLst>
              <a:ext uri="{FF2B5EF4-FFF2-40B4-BE49-F238E27FC236}">
                <a16:creationId xmlns:a16="http://schemas.microsoft.com/office/drawing/2014/main" id="{99778EA8-B74C-0495-80DF-90B055B021A4}"/>
              </a:ext>
            </a:extLst>
          </p:cNvPr>
          <p:cNvPicPr>
            <a:picLocks noChangeAspect="1"/>
          </p:cNvPicPr>
          <p:nvPr/>
        </p:nvPicPr>
        <p:blipFill>
          <a:blip r:embed="rId2"/>
          <a:stretch>
            <a:fillRect/>
          </a:stretch>
        </p:blipFill>
        <p:spPr>
          <a:xfrm>
            <a:off x="481444" y="170291"/>
            <a:ext cx="8507542" cy="3496834"/>
          </a:xfrm>
          <a:prstGeom prst="rect">
            <a:avLst/>
          </a:prstGeom>
        </p:spPr>
      </p:pic>
    </p:spTree>
    <p:extLst>
      <p:ext uri="{BB962C8B-B14F-4D97-AF65-F5344CB8AC3E}">
        <p14:creationId xmlns:p14="http://schemas.microsoft.com/office/powerpoint/2010/main" val="1055989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87724" y="909554"/>
            <a:ext cx="4374486" cy="915332"/>
          </a:xfrm>
        </p:spPr>
        <p:txBody>
          <a:bodyPr>
            <a:normAutofit/>
          </a:bodyPr>
          <a:lstStyle/>
          <a:p>
            <a:r>
              <a:rPr lang="fr-FR" sz="2100" b="1" dirty="0"/>
              <a:t>Quels contenus ?</a:t>
            </a:r>
          </a:p>
        </p:txBody>
      </p:sp>
      <p:sp>
        <p:nvSpPr>
          <p:cNvPr id="3" name="ZoneTexte 2"/>
          <p:cNvSpPr txBox="1"/>
          <p:nvPr/>
        </p:nvSpPr>
        <p:spPr>
          <a:xfrm>
            <a:off x="5533654" y="1090221"/>
            <a:ext cx="184731" cy="300082"/>
          </a:xfrm>
          <a:prstGeom prst="rect">
            <a:avLst/>
          </a:prstGeom>
          <a:noFill/>
        </p:spPr>
        <p:txBody>
          <a:bodyPr wrap="none" rtlCol="0">
            <a:spAutoFit/>
          </a:bodyPr>
          <a:lstStyle/>
          <a:p>
            <a:pPr defTabSz="685800"/>
            <a:endParaRPr lang="fr-FR" sz="1350" dirty="0">
              <a:solidFill>
                <a:prstClr val="black"/>
              </a:solidFill>
              <a:latin typeface="Calibri"/>
            </a:endParaRPr>
          </a:p>
        </p:txBody>
      </p:sp>
      <p:sp>
        <p:nvSpPr>
          <p:cNvPr id="10" name="Titre 1"/>
          <p:cNvSpPr txBox="1">
            <a:spLocks/>
          </p:cNvSpPr>
          <p:nvPr/>
        </p:nvSpPr>
        <p:spPr>
          <a:xfrm>
            <a:off x="1776742" y="5319210"/>
            <a:ext cx="6669971" cy="883209"/>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rgbClr val="90BF21"/>
                </a:solidFill>
                <a:latin typeface="+mj-lt"/>
                <a:ea typeface="+mj-ea"/>
                <a:cs typeface="+mj-cs"/>
              </a:defRPr>
            </a:lvl1pPr>
          </a:lstStyle>
          <a:p>
            <a:pPr algn="l" defTabSz="685800"/>
            <a:endParaRPr lang="fr-FR" sz="1500" b="1" dirty="0">
              <a:solidFill>
                <a:srgbClr val="0674B0"/>
              </a:solidFill>
              <a:latin typeface="Calibri"/>
            </a:endParaRPr>
          </a:p>
        </p:txBody>
      </p:sp>
      <p:sp>
        <p:nvSpPr>
          <p:cNvPr id="11" name="Titre 1"/>
          <p:cNvSpPr txBox="1">
            <a:spLocks/>
          </p:cNvSpPr>
          <p:nvPr/>
        </p:nvSpPr>
        <p:spPr>
          <a:xfrm>
            <a:off x="143508" y="1981205"/>
            <a:ext cx="8910990" cy="3597864"/>
          </a:xfrm>
          <a:prstGeom prst="rect">
            <a:avLst/>
          </a:prstGeom>
          <a:solidFill>
            <a:schemeClr val="bg1"/>
          </a:solidFill>
        </p:spPr>
        <p:txBody>
          <a:bodyPr vert="horz" lIns="68580" tIns="34290" rIns="68580" bIns="34290" rtlCol="0" anchor="ctr">
            <a:normAutofit fontScale="92500"/>
          </a:bodyPr>
          <a:lstStyle>
            <a:lvl1pPr algn="ctr" defTabSz="914400" rtl="0" eaLnBrk="1" latinLnBrk="0" hangingPunct="1">
              <a:spcBef>
                <a:spcPct val="0"/>
              </a:spcBef>
              <a:buNone/>
              <a:defRPr sz="4400" kern="1200">
                <a:solidFill>
                  <a:srgbClr val="90BF21"/>
                </a:solidFill>
                <a:latin typeface="+mj-lt"/>
                <a:ea typeface="+mj-ea"/>
                <a:cs typeface="+mj-cs"/>
              </a:defRPr>
            </a:lvl1pPr>
          </a:lstStyle>
          <a:p>
            <a:pPr marL="342900" indent="-342900" algn="l" defTabSz="685800">
              <a:buFont typeface="Arial" panose="020B0604020202020204" pitchFamily="34" charset="0"/>
              <a:buChar char="•"/>
            </a:pPr>
            <a:r>
              <a:rPr lang="fr-FR" sz="1950" b="1" dirty="0">
                <a:solidFill>
                  <a:srgbClr val="0674B0"/>
                </a:solidFill>
                <a:latin typeface="Calibri"/>
              </a:rPr>
              <a:t>Dans les onglets dédiés à la consultation :</a:t>
            </a:r>
          </a:p>
          <a:p>
            <a:pPr algn="l" defTabSz="685800"/>
            <a:endParaRPr lang="fr-FR" sz="2550" b="1" dirty="0">
              <a:solidFill>
                <a:srgbClr val="0674B0"/>
              </a:solidFill>
              <a:latin typeface="Calibri"/>
            </a:endParaRPr>
          </a:p>
          <a:p>
            <a:pPr algn="l" defTabSz="685800"/>
            <a:r>
              <a:rPr lang="fr-FR" sz="1425" dirty="0">
                <a:solidFill>
                  <a:prstClr val="black"/>
                </a:solidFill>
                <a:latin typeface="Calibri"/>
              </a:rPr>
              <a:t>Les </a:t>
            </a:r>
            <a:r>
              <a:rPr lang="fr-FR" sz="1425" dirty="0">
                <a:solidFill>
                  <a:srgbClr val="F79646"/>
                </a:solidFill>
                <a:latin typeface="Calibri"/>
              </a:rPr>
              <a:t>paragraphes principaux pour rédiger une consultation et un contrat </a:t>
            </a:r>
            <a:r>
              <a:rPr lang="fr-FR" sz="1425" dirty="0">
                <a:solidFill>
                  <a:prstClr val="black"/>
                </a:solidFill>
                <a:latin typeface="Calibri"/>
              </a:rPr>
              <a:t>de restauration collective sont proposés pour chaque document : </a:t>
            </a:r>
            <a:r>
              <a:rPr lang="fr-FR" sz="1425" b="1" dirty="0">
                <a:solidFill>
                  <a:prstClr val="black"/>
                </a:solidFill>
                <a:latin typeface="Calibri"/>
              </a:rPr>
              <a:t>aspect structurant</a:t>
            </a:r>
          </a:p>
          <a:p>
            <a:pPr algn="l" defTabSz="685800"/>
            <a:r>
              <a:rPr lang="fr-FR" sz="1425" i="1" dirty="0">
                <a:solidFill>
                  <a:prstClr val="black"/>
                </a:solidFill>
                <a:latin typeface="Calibri"/>
              </a:rPr>
              <a:t>&gt; par exemple : un paragraphe sur la co-traitance dans le règlement de consultation ou encore sur la résiliation dans le CCAP.</a:t>
            </a:r>
          </a:p>
          <a:p>
            <a:pPr algn="l" defTabSz="685800"/>
            <a:endParaRPr lang="fr-FR" sz="1425" dirty="0">
              <a:solidFill>
                <a:prstClr val="black"/>
              </a:solidFill>
              <a:latin typeface="Calibri"/>
            </a:endParaRPr>
          </a:p>
          <a:p>
            <a:pPr algn="l" defTabSz="685800"/>
            <a:r>
              <a:rPr lang="fr-FR" sz="1425" dirty="0">
                <a:solidFill>
                  <a:prstClr val="black"/>
                </a:solidFill>
                <a:latin typeface="Calibri"/>
              </a:rPr>
              <a:t>Les </a:t>
            </a:r>
            <a:r>
              <a:rPr lang="fr-FR" sz="1425" dirty="0">
                <a:solidFill>
                  <a:srgbClr val="F79646"/>
                </a:solidFill>
                <a:latin typeface="Calibri"/>
              </a:rPr>
              <a:t>paragraphes nécessaires à l’application de la loi </a:t>
            </a:r>
            <a:r>
              <a:rPr lang="fr-FR" sz="1425" dirty="0" err="1">
                <a:solidFill>
                  <a:srgbClr val="F79646"/>
                </a:solidFill>
                <a:latin typeface="Calibri"/>
              </a:rPr>
              <a:t>EGAlim</a:t>
            </a:r>
            <a:r>
              <a:rPr lang="fr-FR" sz="1425" dirty="0">
                <a:solidFill>
                  <a:srgbClr val="F79646"/>
                </a:solidFill>
                <a:latin typeface="Calibri"/>
              </a:rPr>
              <a:t> </a:t>
            </a:r>
            <a:r>
              <a:rPr lang="fr-FR" sz="1425" dirty="0">
                <a:solidFill>
                  <a:prstClr val="black"/>
                </a:solidFill>
                <a:latin typeface="Calibri"/>
              </a:rPr>
              <a:t>complétée par la loi Climat et Résilience : </a:t>
            </a:r>
            <a:r>
              <a:rPr lang="fr-FR" sz="1425" b="1" dirty="0">
                <a:solidFill>
                  <a:prstClr val="black"/>
                </a:solidFill>
                <a:latin typeface="Calibri"/>
              </a:rPr>
              <a:t>aspect obligatoire</a:t>
            </a:r>
          </a:p>
          <a:p>
            <a:pPr algn="l" defTabSz="685800"/>
            <a:r>
              <a:rPr lang="fr-FR" sz="1425" i="1" dirty="0">
                <a:solidFill>
                  <a:prstClr val="black"/>
                </a:solidFill>
                <a:latin typeface="Calibri"/>
              </a:rPr>
              <a:t>&gt; par exemple : rappel règlementaire des dispositions auxquelles sont soumises les structures dans le CCTP.</a:t>
            </a:r>
          </a:p>
          <a:p>
            <a:pPr algn="l" defTabSz="685800"/>
            <a:endParaRPr lang="fr-FR" sz="1425" i="1" dirty="0">
              <a:solidFill>
                <a:prstClr val="black"/>
              </a:solidFill>
              <a:latin typeface="Calibri"/>
            </a:endParaRPr>
          </a:p>
          <a:p>
            <a:pPr algn="l" defTabSz="685800"/>
            <a:r>
              <a:rPr lang="fr-FR" sz="1425" dirty="0">
                <a:solidFill>
                  <a:srgbClr val="F79646"/>
                </a:solidFill>
                <a:latin typeface="Calibri"/>
              </a:rPr>
              <a:t>D'autres paragraphes favorisant la loi </a:t>
            </a:r>
            <a:r>
              <a:rPr lang="fr-FR" sz="1425" dirty="0" err="1">
                <a:solidFill>
                  <a:srgbClr val="F79646"/>
                </a:solidFill>
                <a:latin typeface="Calibri"/>
              </a:rPr>
              <a:t>EGAlim</a:t>
            </a:r>
            <a:r>
              <a:rPr lang="fr-FR" sz="1425" dirty="0">
                <a:solidFill>
                  <a:srgbClr val="F79646"/>
                </a:solidFill>
                <a:latin typeface="Calibri"/>
              </a:rPr>
              <a:t> </a:t>
            </a:r>
            <a:r>
              <a:rPr lang="fr-FR" sz="1425" dirty="0">
                <a:solidFill>
                  <a:prstClr val="black"/>
                </a:solidFill>
                <a:latin typeface="Calibri"/>
              </a:rPr>
              <a:t>: </a:t>
            </a:r>
            <a:r>
              <a:rPr lang="fr-FR" sz="1425" b="1" dirty="0">
                <a:solidFill>
                  <a:prstClr val="black"/>
                </a:solidFill>
                <a:latin typeface="Calibri"/>
              </a:rPr>
              <a:t>aspect favorable</a:t>
            </a:r>
          </a:p>
          <a:p>
            <a:pPr algn="l" defTabSz="685800"/>
            <a:r>
              <a:rPr lang="fr-FR" sz="1425" i="1" dirty="0">
                <a:solidFill>
                  <a:prstClr val="black"/>
                </a:solidFill>
                <a:latin typeface="Calibri"/>
              </a:rPr>
              <a:t>&gt; par exemple : Le plan de progrès dans le CCAP.</a:t>
            </a:r>
          </a:p>
          <a:p>
            <a:pPr algn="l" defTabSz="685800"/>
            <a:endParaRPr lang="fr-FR" sz="1425" dirty="0">
              <a:solidFill>
                <a:prstClr val="black"/>
              </a:solidFill>
              <a:latin typeface="Calibri"/>
            </a:endParaRPr>
          </a:p>
          <a:p>
            <a:pPr algn="l" defTabSz="685800"/>
            <a:r>
              <a:rPr lang="fr-FR" sz="1425" dirty="0">
                <a:solidFill>
                  <a:prstClr val="black"/>
                </a:solidFill>
                <a:latin typeface="Calibri"/>
              </a:rPr>
              <a:t>Des </a:t>
            </a:r>
            <a:r>
              <a:rPr lang="fr-FR" sz="1425" dirty="0">
                <a:solidFill>
                  <a:srgbClr val="F79646"/>
                </a:solidFill>
                <a:latin typeface="Calibri"/>
              </a:rPr>
              <a:t>éléments relatifs au développement durable </a:t>
            </a:r>
            <a:r>
              <a:rPr lang="fr-FR" sz="1425" dirty="0">
                <a:solidFill>
                  <a:prstClr val="black"/>
                </a:solidFill>
                <a:latin typeface="Calibri"/>
              </a:rPr>
              <a:t>pour compléter quelques notions essentielles du cycle de vie dans ces familles d’achat : </a:t>
            </a:r>
            <a:r>
              <a:rPr lang="fr-FR" sz="1425" b="1" dirty="0">
                <a:solidFill>
                  <a:prstClr val="black"/>
                </a:solidFill>
                <a:latin typeface="Calibri"/>
              </a:rPr>
              <a:t>aspect développement durable</a:t>
            </a:r>
          </a:p>
          <a:p>
            <a:pPr algn="l" defTabSz="685800"/>
            <a:r>
              <a:rPr lang="fr-FR" sz="1425" i="1" dirty="0">
                <a:solidFill>
                  <a:prstClr val="black"/>
                </a:solidFill>
                <a:latin typeface="Calibri"/>
              </a:rPr>
              <a:t>&gt; par exemple : sous-critères « performance en matière de protection de l’environnement » dans le Règlement de consultation </a:t>
            </a:r>
          </a:p>
          <a:p>
            <a:pPr algn="l" defTabSz="685800"/>
            <a:endParaRPr lang="fr-FR" sz="2100" i="1" dirty="0">
              <a:solidFill>
                <a:prstClr val="black"/>
              </a:solidFill>
              <a:latin typeface="Calibri"/>
            </a:endParaRPr>
          </a:p>
        </p:txBody>
      </p:sp>
    </p:spTree>
    <p:extLst>
      <p:ext uri="{BB962C8B-B14F-4D97-AF65-F5344CB8AC3E}">
        <p14:creationId xmlns:p14="http://schemas.microsoft.com/office/powerpoint/2010/main" val="26817434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87724" y="909554"/>
            <a:ext cx="4374486" cy="915332"/>
          </a:xfrm>
        </p:spPr>
        <p:txBody>
          <a:bodyPr>
            <a:normAutofit/>
          </a:bodyPr>
          <a:lstStyle/>
          <a:p>
            <a:r>
              <a:rPr lang="fr-FR" sz="2100" b="1" dirty="0"/>
              <a:t>Quels contenus ?</a:t>
            </a:r>
          </a:p>
        </p:txBody>
      </p:sp>
      <p:sp>
        <p:nvSpPr>
          <p:cNvPr id="3" name="ZoneTexte 2"/>
          <p:cNvSpPr txBox="1"/>
          <p:nvPr/>
        </p:nvSpPr>
        <p:spPr>
          <a:xfrm>
            <a:off x="5533654" y="1090221"/>
            <a:ext cx="184731" cy="300082"/>
          </a:xfrm>
          <a:prstGeom prst="rect">
            <a:avLst/>
          </a:prstGeom>
          <a:noFill/>
        </p:spPr>
        <p:txBody>
          <a:bodyPr wrap="none" rtlCol="0">
            <a:spAutoFit/>
          </a:bodyPr>
          <a:lstStyle/>
          <a:p>
            <a:pPr defTabSz="685800"/>
            <a:endParaRPr lang="fr-FR" sz="1350" dirty="0">
              <a:solidFill>
                <a:prstClr val="black"/>
              </a:solidFill>
              <a:latin typeface="Calibri"/>
            </a:endParaRPr>
          </a:p>
        </p:txBody>
      </p:sp>
      <p:sp>
        <p:nvSpPr>
          <p:cNvPr id="10" name="Titre 1"/>
          <p:cNvSpPr txBox="1">
            <a:spLocks/>
          </p:cNvSpPr>
          <p:nvPr/>
        </p:nvSpPr>
        <p:spPr>
          <a:xfrm>
            <a:off x="1776742" y="5319210"/>
            <a:ext cx="6669971" cy="883209"/>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rgbClr val="90BF21"/>
                </a:solidFill>
                <a:latin typeface="+mj-lt"/>
                <a:ea typeface="+mj-ea"/>
                <a:cs typeface="+mj-cs"/>
              </a:defRPr>
            </a:lvl1pPr>
          </a:lstStyle>
          <a:p>
            <a:pPr algn="l" defTabSz="685800"/>
            <a:endParaRPr lang="fr-FR" sz="1500" b="1" dirty="0">
              <a:solidFill>
                <a:srgbClr val="0674B0"/>
              </a:solidFill>
              <a:latin typeface="Calibri"/>
            </a:endParaRPr>
          </a:p>
        </p:txBody>
      </p:sp>
      <p:pic>
        <p:nvPicPr>
          <p:cNvPr id="7" name="Image 6">
            <a:extLst>
              <a:ext uri="{FF2B5EF4-FFF2-40B4-BE49-F238E27FC236}">
                <a16:creationId xmlns:a16="http://schemas.microsoft.com/office/drawing/2014/main" id="{8C6A84AC-6DAF-58E8-F375-ACDDBE69E105}"/>
              </a:ext>
            </a:extLst>
          </p:cNvPr>
          <p:cNvPicPr>
            <a:picLocks noChangeAspect="1"/>
          </p:cNvPicPr>
          <p:nvPr/>
        </p:nvPicPr>
        <p:blipFill>
          <a:blip r:embed="rId3"/>
          <a:stretch>
            <a:fillRect/>
          </a:stretch>
        </p:blipFill>
        <p:spPr>
          <a:xfrm>
            <a:off x="92639" y="1824886"/>
            <a:ext cx="8958723" cy="3486329"/>
          </a:xfrm>
          <a:prstGeom prst="rect">
            <a:avLst/>
          </a:prstGeom>
        </p:spPr>
      </p:pic>
    </p:spTree>
    <p:extLst>
      <p:ext uri="{BB962C8B-B14F-4D97-AF65-F5344CB8AC3E}">
        <p14:creationId xmlns:p14="http://schemas.microsoft.com/office/powerpoint/2010/main" val="3648665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87724" y="909554"/>
            <a:ext cx="4374486" cy="915332"/>
          </a:xfrm>
        </p:spPr>
        <p:txBody>
          <a:bodyPr>
            <a:normAutofit/>
          </a:bodyPr>
          <a:lstStyle/>
          <a:p>
            <a:r>
              <a:rPr lang="fr-FR" sz="2100" b="1" dirty="0"/>
              <a:t>Quels contenus ?</a:t>
            </a:r>
          </a:p>
        </p:txBody>
      </p:sp>
      <p:sp>
        <p:nvSpPr>
          <p:cNvPr id="3" name="ZoneTexte 2"/>
          <p:cNvSpPr txBox="1"/>
          <p:nvPr/>
        </p:nvSpPr>
        <p:spPr>
          <a:xfrm>
            <a:off x="5533654" y="1090221"/>
            <a:ext cx="184731" cy="300082"/>
          </a:xfrm>
          <a:prstGeom prst="rect">
            <a:avLst/>
          </a:prstGeom>
          <a:noFill/>
        </p:spPr>
        <p:txBody>
          <a:bodyPr wrap="none" rtlCol="0">
            <a:spAutoFit/>
          </a:bodyPr>
          <a:lstStyle/>
          <a:p>
            <a:pPr defTabSz="685800"/>
            <a:endParaRPr lang="fr-FR" sz="1350" dirty="0">
              <a:solidFill>
                <a:prstClr val="black"/>
              </a:solidFill>
              <a:latin typeface="Calibri"/>
            </a:endParaRPr>
          </a:p>
        </p:txBody>
      </p:sp>
      <p:sp>
        <p:nvSpPr>
          <p:cNvPr id="10" name="Titre 1"/>
          <p:cNvSpPr txBox="1">
            <a:spLocks/>
          </p:cNvSpPr>
          <p:nvPr/>
        </p:nvSpPr>
        <p:spPr>
          <a:xfrm>
            <a:off x="1776742" y="5319210"/>
            <a:ext cx="6669971" cy="883209"/>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rgbClr val="90BF21"/>
                </a:solidFill>
                <a:latin typeface="+mj-lt"/>
                <a:ea typeface="+mj-ea"/>
                <a:cs typeface="+mj-cs"/>
              </a:defRPr>
            </a:lvl1pPr>
          </a:lstStyle>
          <a:p>
            <a:pPr algn="l" defTabSz="685800"/>
            <a:endParaRPr lang="fr-FR" sz="1500" b="1" dirty="0">
              <a:solidFill>
                <a:srgbClr val="0674B0"/>
              </a:solidFill>
              <a:latin typeface="Calibri"/>
            </a:endParaRPr>
          </a:p>
        </p:txBody>
      </p:sp>
      <p:sp>
        <p:nvSpPr>
          <p:cNvPr id="11" name="Titre 1"/>
          <p:cNvSpPr txBox="1">
            <a:spLocks/>
          </p:cNvSpPr>
          <p:nvPr/>
        </p:nvSpPr>
        <p:spPr>
          <a:xfrm>
            <a:off x="275148" y="2186862"/>
            <a:ext cx="7999639" cy="1599642"/>
          </a:xfrm>
          <a:prstGeom prst="rect">
            <a:avLst/>
          </a:prstGeom>
          <a:solidFill>
            <a:schemeClr val="bg1"/>
          </a:solidFill>
        </p:spPr>
        <p:txBody>
          <a:bodyPr vert="horz" lIns="68580" tIns="34290" rIns="68580" bIns="34290" rtlCol="0" anchor="ctr">
            <a:normAutofit fontScale="92500" lnSpcReduction="10000"/>
          </a:bodyPr>
          <a:lstStyle>
            <a:lvl1pPr algn="ctr" defTabSz="914400" rtl="0" eaLnBrk="1" latinLnBrk="0" hangingPunct="1">
              <a:spcBef>
                <a:spcPct val="0"/>
              </a:spcBef>
              <a:buNone/>
              <a:defRPr sz="4400" kern="1200">
                <a:solidFill>
                  <a:srgbClr val="90BF21"/>
                </a:solidFill>
                <a:latin typeface="+mj-lt"/>
                <a:ea typeface="+mj-ea"/>
                <a:cs typeface="+mj-cs"/>
              </a:defRPr>
            </a:lvl1pPr>
          </a:lstStyle>
          <a:p>
            <a:pPr marL="342900" indent="-342900" algn="l" defTabSz="685800">
              <a:buFont typeface="Arial" panose="020B0604020202020204" pitchFamily="34" charset="0"/>
              <a:buChar char="•"/>
            </a:pPr>
            <a:r>
              <a:rPr lang="fr-FR" sz="1800" b="1" dirty="0">
                <a:solidFill>
                  <a:srgbClr val="0674B0"/>
                </a:solidFill>
                <a:latin typeface="Calibri"/>
              </a:rPr>
              <a:t>Dans le carnet de contacts :</a:t>
            </a:r>
          </a:p>
          <a:p>
            <a:pPr algn="l" defTabSz="685800"/>
            <a:endParaRPr lang="fr-FR" sz="1800" b="1" dirty="0">
              <a:solidFill>
                <a:srgbClr val="0674B0"/>
              </a:solidFill>
              <a:latin typeface="Calibri"/>
            </a:endParaRPr>
          </a:p>
          <a:p>
            <a:pPr algn="l" defTabSz="685800"/>
            <a:r>
              <a:rPr lang="fr-FR" sz="1350" dirty="0">
                <a:solidFill>
                  <a:srgbClr val="F79646"/>
                </a:solidFill>
                <a:latin typeface="Calibri"/>
              </a:rPr>
              <a:t>Compilations des différents acteurs clés </a:t>
            </a:r>
            <a:r>
              <a:rPr lang="fr-FR" sz="1350" dirty="0">
                <a:solidFill>
                  <a:prstClr val="black"/>
                </a:solidFill>
                <a:latin typeface="Calibri"/>
              </a:rPr>
              <a:t>pour la mise en œuvre de votre projet ;</a:t>
            </a:r>
          </a:p>
          <a:p>
            <a:pPr algn="l" defTabSz="685800"/>
            <a:endParaRPr lang="fr-FR" sz="1350" dirty="0">
              <a:solidFill>
                <a:prstClr val="black"/>
              </a:solidFill>
              <a:latin typeface="Calibri"/>
            </a:endParaRPr>
          </a:p>
          <a:p>
            <a:pPr algn="l" defTabSz="685800"/>
            <a:r>
              <a:rPr lang="fr-FR" sz="1350" dirty="0">
                <a:solidFill>
                  <a:prstClr val="black"/>
                </a:solidFill>
                <a:latin typeface="Calibri"/>
              </a:rPr>
              <a:t>Identification des </a:t>
            </a:r>
            <a:r>
              <a:rPr lang="fr-FR" sz="1350" dirty="0">
                <a:solidFill>
                  <a:srgbClr val="F79646"/>
                </a:solidFill>
                <a:latin typeface="Calibri"/>
              </a:rPr>
              <a:t>acteurs consolidés du territoire de la Nouvelle Aquitaine </a:t>
            </a:r>
            <a:r>
              <a:rPr lang="fr-FR" sz="1350" dirty="0">
                <a:solidFill>
                  <a:prstClr val="black"/>
                </a:solidFill>
                <a:latin typeface="Calibri"/>
              </a:rPr>
              <a:t>pour réaliser votre </a:t>
            </a:r>
            <a:r>
              <a:rPr lang="fr-FR" sz="1350" b="1" dirty="0" err="1">
                <a:solidFill>
                  <a:prstClr val="black"/>
                </a:solidFill>
                <a:latin typeface="Calibri"/>
              </a:rPr>
              <a:t>sourcing</a:t>
            </a:r>
            <a:r>
              <a:rPr lang="fr-FR" sz="1350" b="1" dirty="0">
                <a:solidFill>
                  <a:prstClr val="black"/>
                </a:solidFill>
                <a:latin typeface="Calibri"/>
              </a:rPr>
              <a:t> </a:t>
            </a:r>
            <a:r>
              <a:rPr lang="fr-FR" sz="1350" dirty="0">
                <a:solidFill>
                  <a:prstClr val="black"/>
                </a:solidFill>
                <a:latin typeface="Calibri"/>
              </a:rPr>
              <a:t>;</a:t>
            </a:r>
          </a:p>
          <a:p>
            <a:pPr algn="l" defTabSz="685800"/>
            <a:endParaRPr lang="fr-FR" sz="1350" dirty="0">
              <a:solidFill>
                <a:srgbClr val="F79646"/>
              </a:solidFill>
              <a:latin typeface="Calibri"/>
            </a:endParaRPr>
          </a:p>
          <a:p>
            <a:pPr algn="l" defTabSz="685800"/>
            <a:r>
              <a:rPr lang="fr-FR" sz="1350" dirty="0">
                <a:solidFill>
                  <a:srgbClr val="F79646"/>
                </a:solidFill>
                <a:latin typeface="Calibri"/>
              </a:rPr>
              <a:t>Retours d’expériences </a:t>
            </a:r>
            <a:r>
              <a:rPr lang="fr-FR" sz="1350" dirty="0">
                <a:solidFill>
                  <a:prstClr val="black"/>
                </a:solidFill>
                <a:latin typeface="Calibri"/>
              </a:rPr>
              <a:t>pour vous éclairer sur les </a:t>
            </a:r>
            <a:r>
              <a:rPr lang="fr-FR" sz="1350" b="1" dirty="0">
                <a:solidFill>
                  <a:prstClr val="black"/>
                </a:solidFill>
                <a:latin typeface="Calibri"/>
              </a:rPr>
              <a:t>pratiques effectuées par vos pairs </a:t>
            </a:r>
            <a:r>
              <a:rPr lang="fr-FR" sz="1350" dirty="0">
                <a:solidFill>
                  <a:prstClr val="black"/>
                </a:solidFill>
                <a:latin typeface="Calibri"/>
              </a:rPr>
              <a:t>mais aussi pour vous communiquer des contacts pour réaliser votre </a:t>
            </a:r>
            <a:r>
              <a:rPr lang="fr-FR" sz="1350" b="1" dirty="0">
                <a:solidFill>
                  <a:prstClr val="black"/>
                </a:solidFill>
                <a:latin typeface="Calibri"/>
              </a:rPr>
              <a:t>parangonnage</a:t>
            </a:r>
            <a:r>
              <a:rPr lang="fr-FR" sz="1350" dirty="0">
                <a:solidFill>
                  <a:prstClr val="black"/>
                </a:solidFill>
                <a:latin typeface="Calibri"/>
              </a:rPr>
              <a:t>.</a:t>
            </a:r>
            <a:endParaRPr lang="fr-FR" sz="1350" i="1" dirty="0">
              <a:solidFill>
                <a:prstClr val="black"/>
              </a:solidFill>
              <a:latin typeface="Calibri"/>
            </a:endParaRPr>
          </a:p>
        </p:txBody>
      </p:sp>
    </p:spTree>
    <p:extLst>
      <p:ext uri="{BB962C8B-B14F-4D97-AF65-F5344CB8AC3E}">
        <p14:creationId xmlns:p14="http://schemas.microsoft.com/office/powerpoint/2010/main" val="22745788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87724" y="909554"/>
            <a:ext cx="4374486" cy="915332"/>
          </a:xfrm>
        </p:spPr>
        <p:txBody>
          <a:bodyPr>
            <a:normAutofit/>
          </a:bodyPr>
          <a:lstStyle/>
          <a:p>
            <a:r>
              <a:rPr lang="fr-FR" sz="2100" b="1" dirty="0"/>
              <a:t>Quels contenus ?</a:t>
            </a:r>
          </a:p>
        </p:txBody>
      </p:sp>
      <p:sp>
        <p:nvSpPr>
          <p:cNvPr id="3" name="ZoneTexte 2"/>
          <p:cNvSpPr txBox="1"/>
          <p:nvPr/>
        </p:nvSpPr>
        <p:spPr>
          <a:xfrm>
            <a:off x="5533654" y="1090221"/>
            <a:ext cx="184731" cy="300082"/>
          </a:xfrm>
          <a:prstGeom prst="rect">
            <a:avLst/>
          </a:prstGeom>
          <a:noFill/>
        </p:spPr>
        <p:txBody>
          <a:bodyPr wrap="none" rtlCol="0">
            <a:spAutoFit/>
          </a:bodyPr>
          <a:lstStyle/>
          <a:p>
            <a:pPr defTabSz="685800"/>
            <a:endParaRPr lang="fr-FR" sz="1350" dirty="0">
              <a:solidFill>
                <a:prstClr val="black"/>
              </a:solidFill>
              <a:latin typeface="Calibri"/>
            </a:endParaRPr>
          </a:p>
        </p:txBody>
      </p:sp>
      <p:sp>
        <p:nvSpPr>
          <p:cNvPr id="10" name="Titre 1"/>
          <p:cNvSpPr txBox="1">
            <a:spLocks/>
          </p:cNvSpPr>
          <p:nvPr/>
        </p:nvSpPr>
        <p:spPr>
          <a:xfrm>
            <a:off x="1776742" y="5319210"/>
            <a:ext cx="6669971" cy="883209"/>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rgbClr val="90BF21"/>
                </a:solidFill>
                <a:latin typeface="+mj-lt"/>
                <a:ea typeface="+mj-ea"/>
                <a:cs typeface="+mj-cs"/>
              </a:defRPr>
            </a:lvl1pPr>
          </a:lstStyle>
          <a:p>
            <a:pPr algn="l" defTabSz="685800"/>
            <a:endParaRPr lang="fr-FR" sz="1500" b="1" dirty="0">
              <a:solidFill>
                <a:srgbClr val="0674B0"/>
              </a:solidFill>
              <a:latin typeface="Calibri"/>
            </a:endParaRPr>
          </a:p>
        </p:txBody>
      </p:sp>
      <p:pic>
        <p:nvPicPr>
          <p:cNvPr id="5" name="Image 4">
            <a:extLst>
              <a:ext uri="{FF2B5EF4-FFF2-40B4-BE49-F238E27FC236}">
                <a16:creationId xmlns:a16="http://schemas.microsoft.com/office/drawing/2014/main" id="{15852972-B697-D256-783C-C3B575B60AD8}"/>
              </a:ext>
            </a:extLst>
          </p:cNvPr>
          <p:cNvPicPr>
            <a:picLocks noChangeAspect="1"/>
          </p:cNvPicPr>
          <p:nvPr/>
        </p:nvPicPr>
        <p:blipFill>
          <a:blip r:embed="rId3"/>
          <a:stretch>
            <a:fillRect/>
          </a:stretch>
        </p:blipFill>
        <p:spPr>
          <a:xfrm>
            <a:off x="251520" y="1900325"/>
            <a:ext cx="8430059" cy="3343447"/>
          </a:xfrm>
          <a:prstGeom prst="rect">
            <a:avLst/>
          </a:prstGeom>
        </p:spPr>
      </p:pic>
    </p:spTree>
    <p:extLst>
      <p:ext uri="{BB962C8B-B14F-4D97-AF65-F5344CB8AC3E}">
        <p14:creationId xmlns:p14="http://schemas.microsoft.com/office/powerpoint/2010/main" val="6588290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5533654" y="1090221"/>
            <a:ext cx="184731" cy="300082"/>
          </a:xfrm>
          <a:prstGeom prst="rect">
            <a:avLst/>
          </a:prstGeom>
          <a:noFill/>
        </p:spPr>
        <p:txBody>
          <a:bodyPr wrap="none" rtlCol="0">
            <a:spAutoFit/>
          </a:bodyPr>
          <a:lstStyle/>
          <a:p>
            <a:pPr defTabSz="685800"/>
            <a:endParaRPr lang="fr-FR" sz="1350" dirty="0">
              <a:solidFill>
                <a:prstClr val="black"/>
              </a:solidFill>
              <a:latin typeface="Calibri"/>
            </a:endParaRPr>
          </a:p>
        </p:txBody>
      </p:sp>
      <p:sp>
        <p:nvSpPr>
          <p:cNvPr id="10" name="Titre 1"/>
          <p:cNvSpPr txBox="1">
            <a:spLocks/>
          </p:cNvSpPr>
          <p:nvPr/>
        </p:nvSpPr>
        <p:spPr>
          <a:xfrm>
            <a:off x="1776742" y="5319210"/>
            <a:ext cx="6669971" cy="883209"/>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rgbClr val="90BF21"/>
                </a:solidFill>
                <a:latin typeface="+mj-lt"/>
                <a:ea typeface="+mj-ea"/>
                <a:cs typeface="+mj-cs"/>
              </a:defRPr>
            </a:lvl1pPr>
          </a:lstStyle>
          <a:p>
            <a:pPr algn="l" defTabSz="685800"/>
            <a:endParaRPr lang="fr-FR" sz="1500" b="1" dirty="0">
              <a:solidFill>
                <a:srgbClr val="0674B0"/>
              </a:solidFill>
              <a:latin typeface="Calibri"/>
            </a:endParaRPr>
          </a:p>
        </p:txBody>
      </p:sp>
      <p:sp>
        <p:nvSpPr>
          <p:cNvPr id="11" name="Titre 1"/>
          <p:cNvSpPr txBox="1">
            <a:spLocks/>
          </p:cNvSpPr>
          <p:nvPr/>
        </p:nvSpPr>
        <p:spPr>
          <a:xfrm>
            <a:off x="791580" y="1754815"/>
            <a:ext cx="7614846" cy="3402377"/>
          </a:xfrm>
          <a:prstGeom prst="rect">
            <a:avLst/>
          </a:prstGeom>
          <a:solidFill>
            <a:schemeClr val="bg1"/>
          </a:solidFill>
        </p:spPr>
        <p:txBody>
          <a:bodyPr vert="horz" lIns="68580" tIns="34290" rIns="68580" bIns="34290" rtlCol="0" anchor="ctr">
            <a:normAutofit/>
          </a:bodyPr>
          <a:lstStyle>
            <a:lvl1pPr algn="ctr" defTabSz="914400" rtl="0" eaLnBrk="1" latinLnBrk="0" hangingPunct="1">
              <a:spcBef>
                <a:spcPct val="0"/>
              </a:spcBef>
              <a:buNone/>
              <a:defRPr sz="4400" kern="1200">
                <a:solidFill>
                  <a:srgbClr val="90BF21"/>
                </a:solidFill>
                <a:latin typeface="+mj-lt"/>
                <a:ea typeface="+mj-ea"/>
                <a:cs typeface="+mj-cs"/>
              </a:defRPr>
            </a:lvl1pPr>
          </a:lstStyle>
          <a:p>
            <a:pPr defTabSz="685800"/>
            <a:r>
              <a:rPr lang="fr-FR" sz="3000" b="1" dirty="0">
                <a:solidFill>
                  <a:srgbClr val="0674B0"/>
                </a:solidFill>
                <a:latin typeface="Calibri"/>
              </a:rPr>
              <a:t>II. UTILISONS CONCRETEMENT LE CLAUSIER </a:t>
            </a:r>
            <a:endParaRPr lang="fr-FR" sz="3000" dirty="0">
              <a:solidFill>
                <a:prstClr val="black"/>
              </a:solidFill>
              <a:latin typeface="Calibri"/>
            </a:endParaRPr>
          </a:p>
        </p:txBody>
      </p:sp>
    </p:spTree>
    <p:extLst>
      <p:ext uri="{BB962C8B-B14F-4D97-AF65-F5344CB8AC3E}">
        <p14:creationId xmlns:p14="http://schemas.microsoft.com/office/powerpoint/2010/main" val="28397794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0A3D011-1C12-A8ED-BD14-F7A3816EB304}"/>
              </a:ext>
            </a:extLst>
          </p:cNvPr>
          <p:cNvSpPr>
            <a:spLocks noGrp="1"/>
          </p:cNvSpPr>
          <p:nvPr>
            <p:ph type="title"/>
          </p:nvPr>
        </p:nvSpPr>
        <p:spPr/>
        <p:txBody>
          <a:bodyPr/>
          <a:lstStyle/>
          <a:p>
            <a:r>
              <a:rPr lang="fr-FR" dirty="0"/>
              <a:t>Cas n°1 : prise en main de l’outil</a:t>
            </a:r>
          </a:p>
        </p:txBody>
      </p:sp>
      <p:sp>
        <p:nvSpPr>
          <p:cNvPr id="3" name="Espace réservé du contenu 2">
            <a:extLst>
              <a:ext uri="{FF2B5EF4-FFF2-40B4-BE49-F238E27FC236}">
                <a16:creationId xmlns:a16="http://schemas.microsoft.com/office/drawing/2014/main" id="{4BFDCF84-5930-11E7-4C2F-C37FC03BEE20}"/>
              </a:ext>
            </a:extLst>
          </p:cNvPr>
          <p:cNvSpPr>
            <a:spLocks noGrp="1"/>
          </p:cNvSpPr>
          <p:nvPr>
            <p:ph idx="1"/>
          </p:nvPr>
        </p:nvSpPr>
        <p:spPr>
          <a:xfrm>
            <a:off x="99846" y="1862826"/>
            <a:ext cx="9044154" cy="4137924"/>
          </a:xfrm>
          <a:solidFill>
            <a:schemeClr val="bg1"/>
          </a:solidFill>
        </p:spPr>
        <p:txBody>
          <a:bodyPr>
            <a:normAutofit fontScale="62500" lnSpcReduction="20000"/>
          </a:bodyPr>
          <a:lstStyle/>
          <a:p>
            <a:pPr marL="0" indent="0">
              <a:buNone/>
            </a:pPr>
            <a:r>
              <a:rPr lang="fr-FR" sz="3375" b="1" dirty="0"/>
              <a:t>Je débute ! Je dois écrire un DCE, je ne sais pas comment m’y prendre</a:t>
            </a:r>
          </a:p>
          <a:p>
            <a:pPr marL="0" indent="0">
              <a:buNone/>
            </a:pPr>
            <a:endParaRPr lang="fr-FR" dirty="0"/>
          </a:p>
          <a:p>
            <a:pPr>
              <a:buFontTx/>
              <a:buChar char="-"/>
            </a:pPr>
            <a:r>
              <a:rPr lang="fr-FR" dirty="0"/>
              <a:t>Comment télécharger le clausier ?</a:t>
            </a:r>
          </a:p>
          <a:p>
            <a:pPr lvl="1">
              <a:buFontTx/>
              <a:buChar char="-"/>
            </a:pPr>
            <a:r>
              <a:rPr lang="fr-FR" sz="1950" dirty="0"/>
              <a:t>https://3ar-na.fr/documents/clausier-regional-egalim/</a:t>
            </a:r>
          </a:p>
          <a:p>
            <a:pPr marL="0" indent="0">
              <a:buNone/>
            </a:pPr>
            <a:endParaRPr lang="fr-FR" dirty="0"/>
          </a:p>
          <a:p>
            <a:pPr>
              <a:buFontTx/>
              <a:buChar char="-"/>
            </a:pPr>
            <a:r>
              <a:rPr lang="fr-FR" dirty="0"/>
              <a:t>Consulter la notice pour comprendre la structuration du clausier</a:t>
            </a:r>
          </a:p>
          <a:p>
            <a:pPr marL="0" indent="0">
              <a:buNone/>
            </a:pPr>
            <a:endParaRPr lang="fr-FR" dirty="0"/>
          </a:p>
          <a:p>
            <a:pPr>
              <a:buFontTx/>
              <a:buChar char="-"/>
            </a:pPr>
            <a:r>
              <a:rPr lang="fr-FR" dirty="0"/>
              <a:t>Les outils d’aide à la rédaction : « l’essence même du dossier de consultation » - par article sur 3 pièces de marché – distinction Fournitures et Prestations </a:t>
            </a:r>
          </a:p>
          <a:p>
            <a:pPr lvl="1">
              <a:buFontTx/>
              <a:buChar char="-"/>
            </a:pPr>
            <a:r>
              <a:rPr lang="fr-FR" sz="1950" dirty="0"/>
              <a:t>RC </a:t>
            </a:r>
          </a:p>
          <a:p>
            <a:pPr lvl="1">
              <a:buFontTx/>
              <a:buChar char="-"/>
            </a:pPr>
            <a:r>
              <a:rPr lang="fr-FR" sz="1950" dirty="0"/>
              <a:t>CCAP </a:t>
            </a:r>
          </a:p>
          <a:p>
            <a:pPr lvl="1">
              <a:buFontTx/>
              <a:buChar char="-"/>
            </a:pPr>
            <a:r>
              <a:rPr lang="fr-FR" sz="1950" dirty="0"/>
              <a:t>CCTP</a:t>
            </a:r>
          </a:p>
          <a:p>
            <a:pPr marL="342900" lvl="1" indent="0">
              <a:buNone/>
            </a:pPr>
            <a:endParaRPr lang="fr-FR" dirty="0"/>
          </a:p>
          <a:p>
            <a:pPr>
              <a:buFontTx/>
              <a:buChar char="-"/>
            </a:pPr>
            <a:r>
              <a:rPr lang="fr-FR" dirty="0"/>
              <a:t>Ce que vous ne trouverez pas et que vous devrez intégrer à votre DCE :</a:t>
            </a:r>
          </a:p>
          <a:p>
            <a:pPr lvl="1">
              <a:buFontTx/>
              <a:buChar char="-"/>
            </a:pPr>
            <a:r>
              <a:rPr lang="fr-FR" sz="1950" dirty="0"/>
              <a:t>AE</a:t>
            </a:r>
          </a:p>
          <a:p>
            <a:pPr lvl="1">
              <a:buFontTx/>
              <a:buChar char="-"/>
            </a:pPr>
            <a:r>
              <a:rPr lang="fr-FR" sz="1950" dirty="0"/>
              <a:t>BPU</a:t>
            </a:r>
          </a:p>
          <a:p>
            <a:pPr lvl="1">
              <a:buFontTx/>
              <a:buChar char="-"/>
            </a:pPr>
            <a:r>
              <a:rPr lang="fr-FR" sz="1950" dirty="0"/>
              <a:t>DQE</a:t>
            </a:r>
          </a:p>
          <a:p>
            <a:pPr lvl="1">
              <a:buFontTx/>
              <a:buChar char="-"/>
            </a:pPr>
            <a:r>
              <a:rPr lang="fr-FR" sz="1950" dirty="0"/>
              <a:t>Et toute annexe qui pourra intéresser les opérateurs économiques (par ex. délibération ou plan d’action de la collectivité) </a:t>
            </a:r>
          </a:p>
          <a:p>
            <a:pPr>
              <a:buFontTx/>
              <a:buChar char="-"/>
            </a:pPr>
            <a:endParaRPr lang="fr-FR" dirty="0"/>
          </a:p>
        </p:txBody>
      </p:sp>
    </p:spTree>
    <p:extLst>
      <p:ext uri="{BB962C8B-B14F-4D97-AF65-F5344CB8AC3E}">
        <p14:creationId xmlns:p14="http://schemas.microsoft.com/office/powerpoint/2010/main" val="25881989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0A3D011-1C12-A8ED-BD14-F7A3816EB304}"/>
              </a:ext>
            </a:extLst>
          </p:cNvPr>
          <p:cNvSpPr>
            <a:spLocks noGrp="1"/>
          </p:cNvSpPr>
          <p:nvPr>
            <p:ph type="title"/>
          </p:nvPr>
        </p:nvSpPr>
        <p:spPr/>
        <p:txBody>
          <a:bodyPr/>
          <a:lstStyle/>
          <a:p>
            <a:r>
              <a:rPr lang="fr-FR" dirty="0"/>
              <a:t>Cas n°2 : en amont de la rédaction</a:t>
            </a:r>
          </a:p>
        </p:txBody>
      </p:sp>
      <p:sp>
        <p:nvSpPr>
          <p:cNvPr id="3" name="Espace réservé du contenu 2">
            <a:extLst>
              <a:ext uri="{FF2B5EF4-FFF2-40B4-BE49-F238E27FC236}">
                <a16:creationId xmlns:a16="http://schemas.microsoft.com/office/drawing/2014/main" id="{4BFDCF84-5930-11E7-4C2F-C37FC03BEE20}"/>
              </a:ext>
            </a:extLst>
          </p:cNvPr>
          <p:cNvSpPr>
            <a:spLocks noGrp="1"/>
          </p:cNvSpPr>
          <p:nvPr>
            <p:ph idx="1"/>
          </p:nvPr>
        </p:nvSpPr>
        <p:spPr>
          <a:xfrm>
            <a:off x="99846" y="2294874"/>
            <a:ext cx="9044154" cy="2916324"/>
          </a:xfrm>
          <a:solidFill>
            <a:schemeClr val="bg1"/>
          </a:solidFill>
        </p:spPr>
        <p:txBody>
          <a:bodyPr>
            <a:normAutofit/>
          </a:bodyPr>
          <a:lstStyle/>
          <a:p>
            <a:pPr marL="0" indent="0">
              <a:buNone/>
            </a:pPr>
            <a:r>
              <a:rPr lang="fr-FR" sz="2100" b="1" dirty="0"/>
              <a:t>Le marché de la collectivité arrive à échéance dans 6 mois, je réussis la phase de définition des besoins</a:t>
            </a:r>
          </a:p>
          <a:p>
            <a:pPr marL="0" indent="0">
              <a:buNone/>
            </a:pPr>
            <a:endParaRPr lang="fr-FR" dirty="0"/>
          </a:p>
          <a:p>
            <a:pPr marL="0" indent="0">
              <a:buNone/>
            </a:pPr>
            <a:r>
              <a:rPr lang="fr-FR" sz="1800" dirty="0"/>
              <a:t>&gt; Utiliser le document « carnet d’adresses » pour identifier les acteurs clés qui pourront vous aider pour votre benchmark et votre </a:t>
            </a:r>
            <a:r>
              <a:rPr lang="fr-FR" sz="1800" dirty="0" err="1"/>
              <a:t>sourcing</a:t>
            </a:r>
            <a:r>
              <a:rPr lang="fr-FR" sz="1800" dirty="0"/>
              <a:t> </a:t>
            </a:r>
          </a:p>
          <a:p>
            <a:pPr marL="0" indent="0">
              <a:buNone/>
            </a:pPr>
            <a:endParaRPr lang="fr-FR" dirty="0"/>
          </a:p>
          <a:p>
            <a:pPr>
              <a:buFontTx/>
              <a:buChar char="-"/>
            </a:pPr>
            <a:endParaRPr lang="fr-FR" dirty="0"/>
          </a:p>
        </p:txBody>
      </p:sp>
    </p:spTree>
    <p:extLst>
      <p:ext uri="{BB962C8B-B14F-4D97-AF65-F5344CB8AC3E}">
        <p14:creationId xmlns:p14="http://schemas.microsoft.com/office/powerpoint/2010/main" val="36205207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0A3D011-1C12-A8ED-BD14-F7A3816EB304}"/>
              </a:ext>
            </a:extLst>
          </p:cNvPr>
          <p:cNvSpPr>
            <a:spLocks noGrp="1"/>
          </p:cNvSpPr>
          <p:nvPr>
            <p:ph type="title"/>
          </p:nvPr>
        </p:nvSpPr>
        <p:spPr/>
        <p:txBody>
          <a:bodyPr/>
          <a:lstStyle/>
          <a:p>
            <a:r>
              <a:rPr lang="fr-FR" dirty="0"/>
              <a:t>Cas n°3 : réglementation</a:t>
            </a:r>
          </a:p>
        </p:txBody>
      </p:sp>
      <p:sp>
        <p:nvSpPr>
          <p:cNvPr id="3" name="Espace réservé du contenu 2">
            <a:extLst>
              <a:ext uri="{FF2B5EF4-FFF2-40B4-BE49-F238E27FC236}">
                <a16:creationId xmlns:a16="http://schemas.microsoft.com/office/drawing/2014/main" id="{4BFDCF84-5930-11E7-4C2F-C37FC03BEE20}"/>
              </a:ext>
            </a:extLst>
          </p:cNvPr>
          <p:cNvSpPr>
            <a:spLocks noGrp="1"/>
          </p:cNvSpPr>
          <p:nvPr>
            <p:ph idx="1"/>
          </p:nvPr>
        </p:nvSpPr>
        <p:spPr>
          <a:xfrm>
            <a:off x="114490" y="2240868"/>
            <a:ext cx="8886002" cy="2700300"/>
          </a:xfrm>
          <a:solidFill>
            <a:schemeClr val="bg1"/>
          </a:solidFill>
        </p:spPr>
        <p:txBody>
          <a:bodyPr>
            <a:normAutofit lnSpcReduction="10000"/>
          </a:bodyPr>
          <a:lstStyle/>
          <a:p>
            <a:pPr marL="0" indent="0">
              <a:buNone/>
            </a:pPr>
            <a:r>
              <a:rPr lang="fr-FR" sz="2100" b="1" dirty="0"/>
              <a:t>Je dois actualiser mon DCE, en conformité avec les actualités réglementaires</a:t>
            </a:r>
          </a:p>
          <a:p>
            <a:pPr marL="0" indent="0">
              <a:buNone/>
            </a:pPr>
            <a:endParaRPr lang="fr-FR" dirty="0"/>
          </a:p>
          <a:p>
            <a:pPr>
              <a:buFontTx/>
              <a:buChar char="-"/>
            </a:pPr>
            <a:r>
              <a:rPr lang="fr-FR" sz="1800" dirty="0"/>
              <a:t>Comment identifier les clauses réglementaires obligatoires sur l’outil ?</a:t>
            </a:r>
          </a:p>
          <a:p>
            <a:pPr marL="0" indent="0">
              <a:buNone/>
            </a:pPr>
            <a:endParaRPr lang="fr-FR" sz="1800" dirty="0"/>
          </a:p>
          <a:p>
            <a:pPr>
              <a:buFontTx/>
              <a:buChar char="-"/>
            </a:pPr>
            <a:r>
              <a:rPr lang="fr-FR" sz="1800" dirty="0"/>
              <a:t>Focus sur le CCTP du clausier</a:t>
            </a:r>
          </a:p>
          <a:p>
            <a:pPr marL="0" indent="0">
              <a:buNone/>
            </a:pPr>
            <a:endParaRPr lang="fr-FR" dirty="0"/>
          </a:p>
          <a:p>
            <a:pPr marL="0" indent="0">
              <a:buNone/>
            </a:pPr>
            <a:r>
              <a:rPr lang="fr-FR" sz="1800" dirty="0"/>
              <a:t>	À retenir : </a:t>
            </a:r>
            <a:r>
              <a:rPr lang="fr-FR" dirty="0">
                <a:solidFill>
                  <a:schemeClr val="accent3">
                    <a:lumMod val="75000"/>
                  </a:schemeClr>
                </a:solidFill>
              </a:rPr>
              <a:t>Clauses EGALIM = clauses rédigées en vert </a:t>
            </a:r>
          </a:p>
          <a:p>
            <a:pPr marL="0" indent="0">
              <a:buNone/>
            </a:pPr>
            <a:endParaRPr lang="fr-FR" dirty="0"/>
          </a:p>
        </p:txBody>
      </p:sp>
      <p:pic>
        <p:nvPicPr>
          <p:cNvPr id="7" name="Graphique 6" descr="Case cochée avec un remplissage uni">
            <a:extLst>
              <a:ext uri="{FF2B5EF4-FFF2-40B4-BE49-F238E27FC236}">
                <a16:creationId xmlns:a16="http://schemas.microsoft.com/office/drawing/2014/main" id="{FA7DD067-BA92-99D7-2A5E-D09AE858A3B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4490" y="4401108"/>
            <a:ext cx="685800" cy="685800"/>
          </a:xfrm>
          <a:prstGeom prst="rect">
            <a:avLst/>
          </a:prstGeom>
        </p:spPr>
      </p:pic>
    </p:spTree>
    <p:extLst>
      <p:ext uri="{BB962C8B-B14F-4D97-AF65-F5344CB8AC3E}">
        <p14:creationId xmlns:p14="http://schemas.microsoft.com/office/powerpoint/2010/main" val="9020456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0A3D011-1C12-A8ED-BD14-F7A3816EB304}"/>
              </a:ext>
            </a:extLst>
          </p:cNvPr>
          <p:cNvSpPr>
            <a:spLocks noGrp="1"/>
          </p:cNvSpPr>
          <p:nvPr>
            <p:ph type="title"/>
          </p:nvPr>
        </p:nvSpPr>
        <p:spPr/>
        <p:txBody>
          <a:bodyPr/>
          <a:lstStyle/>
          <a:p>
            <a:r>
              <a:rPr lang="fr-FR" dirty="0"/>
              <a:t>Cas n°4 : comprendre les clauses</a:t>
            </a:r>
          </a:p>
        </p:txBody>
      </p:sp>
      <p:sp>
        <p:nvSpPr>
          <p:cNvPr id="3" name="Espace réservé du contenu 2">
            <a:extLst>
              <a:ext uri="{FF2B5EF4-FFF2-40B4-BE49-F238E27FC236}">
                <a16:creationId xmlns:a16="http://schemas.microsoft.com/office/drawing/2014/main" id="{4BFDCF84-5930-11E7-4C2F-C37FC03BEE20}"/>
              </a:ext>
            </a:extLst>
          </p:cNvPr>
          <p:cNvSpPr>
            <a:spLocks noGrp="1"/>
          </p:cNvSpPr>
          <p:nvPr>
            <p:ph idx="1"/>
          </p:nvPr>
        </p:nvSpPr>
        <p:spPr>
          <a:xfrm>
            <a:off x="89502" y="1865311"/>
            <a:ext cx="9054498" cy="4137924"/>
          </a:xfrm>
          <a:solidFill>
            <a:schemeClr val="bg1"/>
          </a:solidFill>
        </p:spPr>
        <p:txBody>
          <a:bodyPr>
            <a:normAutofit lnSpcReduction="10000"/>
          </a:bodyPr>
          <a:lstStyle/>
          <a:p>
            <a:pPr marL="0" indent="0">
              <a:buNone/>
            </a:pPr>
            <a:r>
              <a:rPr lang="fr-FR" sz="2100" b="1" dirty="0"/>
              <a:t>Je souhaite utiliser le clausier pour la rédaction de certaines clauses</a:t>
            </a:r>
          </a:p>
          <a:p>
            <a:pPr>
              <a:buFontTx/>
              <a:buChar char="-"/>
            </a:pPr>
            <a:r>
              <a:rPr lang="fr-FR" sz="1800" dirty="0"/>
              <a:t>Exemple 1 : conditions d’exécution pour un marché de prestation // CCTP</a:t>
            </a:r>
          </a:p>
          <a:p>
            <a:pPr lvl="1">
              <a:buFontTx/>
              <a:buChar char="-"/>
            </a:pPr>
            <a:r>
              <a:rPr lang="fr-FR" sz="1500" dirty="0"/>
              <a:t>Gaspillage alimentaire</a:t>
            </a:r>
          </a:p>
          <a:p>
            <a:pPr lvl="1">
              <a:buFontTx/>
              <a:buChar char="-"/>
            </a:pPr>
            <a:r>
              <a:rPr lang="fr-FR" sz="1500" dirty="0"/>
              <a:t>Suppression du plastique</a:t>
            </a:r>
          </a:p>
          <a:p>
            <a:pPr marL="0" indent="0">
              <a:buNone/>
            </a:pPr>
            <a:endParaRPr lang="fr-FR" sz="1800" dirty="0"/>
          </a:p>
          <a:p>
            <a:pPr>
              <a:buFontTx/>
              <a:buChar char="-"/>
            </a:pPr>
            <a:r>
              <a:rPr lang="fr-FR" sz="1800" dirty="0"/>
              <a:t>Exemple 2 : spécifications techniques pour un marché de fournitures // CCTP</a:t>
            </a:r>
          </a:p>
          <a:p>
            <a:pPr lvl="1">
              <a:buFontTx/>
              <a:buChar char="-"/>
            </a:pPr>
            <a:r>
              <a:rPr lang="fr-FR" sz="1500" dirty="0"/>
              <a:t>Lot viande de bœuf : labels de qualité</a:t>
            </a:r>
          </a:p>
          <a:p>
            <a:pPr lvl="1">
              <a:buFontTx/>
              <a:buChar char="-"/>
            </a:pPr>
            <a:r>
              <a:rPr lang="fr-FR" sz="1500" dirty="0"/>
              <a:t>Lot Fruits et légumes : s’appuyer sur les ST pour soutenir les territoires</a:t>
            </a:r>
          </a:p>
          <a:p>
            <a:pPr>
              <a:buFontTx/>
              <a:buChar char="-"/>
            </a:pPr>
            <a:endParaRPr lang="fr-FR" sz="1800" dirty="0"/>
          </a:p>
          <a:p>
            <a:pPr>
              <a:buFontTx/>
              <a:buChar char="-"/>
            </a:pPr>
            <a:r>
              <a:rPr lang="fr-FR" sz="1800" dirty="0"/>
              <a:t>Exemple 3 : critères // RC</a:t>
            </a:r>
          </a:p>
          <a:p>
            <a:pPr lvl="1">
              <a:buFontTx/>
              <a:buChar char="-"/>
            </a:pPr>
            <a:r>
              <a:rPr lang="fr-FR" sz="1500" dirty="0"/>
              <a:t>Exemple d’un critère dédié à l’atteinte des objectifs EGALIM</a:t>
            </a:r>
          </a:p>
          <a:p>
            <a:pPr>
              <a:buFontTx/>
              <a:buChar char="-"/>
            </a:pPr>
            <a:endParaRPr lang="fr-FR" sz="1800" dirty="0"/>
          </a:p>
          <a:p>
            <a:pPr>
              <a:buFontTx/>
              <a:buChar char="-"/>
            </a:pPr>
            <a:r>
              <a:rPr lang="fr-FR" sz="1800" dirty="0"/>
              <a:t>Exemple 4 : suivi d’exécution // CCAP</a:t>
            </a:r>
          </a:p>
          <a:p>
            <a:pPr lvl="1">
              <a:buFontTx/>
              <a:buChar char="-"/>
            </a:pPr>
            <a:r>
              <a:rPr lang="fr-FR" sz="1500" dirty="0"/>
              <a:t>Bilans et statistiques</a:t>
            </a:r>
          </a:p>
          <a:p>
            <a:pPr>
              <a:buFontTx/>
              <a:buChar char="-"/>
            </a:pPr>
            <a:endParaRPr lang="fr-FR" dirty="0"/>
          </a:p>
        </p:txBody>
      </p:sp>
    </p:spTree>
    <p:extLst>
      <p:ext uri="{BB962C8B-B14F-4D97-AF65-F5344CB8AC3E}">
        <p14:creationId xmlns:p14="http://schemas.microsoft.com/office/powerpoint/2010/main" val="2946801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58553FCE-46A8-72EE-AFF7-48ABA4D5E44E}"/>
              </a:ext>
            </a:extLst>
          </p:cNvPr>
          <p:cNvSpPr>
            <a:spLocks noGrp="1"/>
          </p:cNvSpPr>
          <p:nvPr>
            <p:ph type="title"/>
          </p:nvPr>
        </p:nvSpPr>
        <p:spPr>
          <a:xfrm>
            <a:off x="427187" y="1592796"/>
            <a:ext cx="5278939" cy="4029912"/>
          </a:xfrm>
        </p:spPr>
        <p:txBody>
          <a:bodyPr>
            <a:normAutofit/>
          </a:bodyPr>
          <a:lstStyle/>
          <a:p>
            <a:r>
              <a:rPr lang="fr-FR" b="1" dirty="0">
                <a:solidFill>
                  <a:srgbClr val="0674B0"/>
                </a:solidFill>
              </a:rPr>
              <a:t>A vous !</a:t>
            </a:r>
            <a:br>
              <a:rPr lang="fr-FR" dirty="0">
                <a:solidFill>
                  <a:srgbClr val="0674B0"/>
                </a:solidFill>
              </a:rPr>
            </a:br>
            <a:br>
              <a:rPr lang="fr-FR" sz="3000" dirty="0">
                <a:solidFill>
                  <a:srgbClr val="0674B0"/>
                </a:solidFill>
              </a:rPr>
            </a:br>
            <a:r>
              <a:rPr lang="fr-FR" sz="2100" dirty="0">
                <a:solidFill>
                  <a:srgbClr val="0674B0"/>
                </a:solidFill>
              </a:rPr>
              <a:t>Téléchargez le clausier sur le site de 3AR :</a:t>
            </a:r>
            <a:br>
              <a:rPr lang="fr-FR" sz="2100" dirty="0">
                <a:solidFill>
                  <a:srgbClr val="0674B0"/>
                </a:solidFill>
              </a:rPr>
            </a:br>
            <a:br>
              <a:rPr lang="fr-FR" sz="2100" dirty="0">
                <a:solidFill>
                  <a:srgbClr val="0674B0"/>
                </a:solidFill>
              </a:rPr>
            </a:br>
            <a:r>
              <a:rPr lang="fr-FR" sz="1800" dirty="0">
                <a:solidFill>
                  <a:srgbClr val="0674B0"/>
                </a:solidFill>
                <a:hlinkClick r:id="rId2"/>
              </a:rPr>
              <a:t>https://3ar-na.fr/documents/clausier-regional-egalim/</a:t>
            </a:r>
            <a:r>
              <a:rPr lang="fr-FR" sz="1800" dirty="0">
                <a:solidFill>
                  <a:srgbClr val="0674B0"/>
                </a:solidFill>
              </a:rPr>
              <a:t>  </a:t>
            </a:r>
            <a:br>
              <a:rPr lang="fr-FR" dirty="0"/>
            </a:br>
            <a:br>
              <a:rPr lang="fr-FR" dirty="0"/>
            </a:br>
            <a:endParaRPr lang="fr-FR" dirty="0"/>
          </a:p>
        </p:txBody>
      </p:sp>
      <p:pic>
        <p:nvPicPr>
          <p:cNvPr id="9" name="Image 8">
            <a:hlinkClick r:id="rId2"/>
            <a:extLst>
              <a:ext uri="{FF2B5EF4-FFF2-40B4-BE49-F238E27FC236}">
                <a16:creationId xmlns:a16="http://schemas.microsoft.com/office/drawing/2014/main" id="{DBEB87CF-B502-2A69-AFA0-9F2CD76D0EF5}"/>
              </a:ext>
            </a:extLst>
          </p:cNvPr>
          <p:cNvPicPr>
            <a:picLocks noChangeAspect="1"/>
          </p:cNvPicPr>
          <p:nvPr/>
        </p:nvPicPr>
        <p:blipFill>
          <a:blip r:embed="rId3"/>
          <a:stretch>
            <a:fillRect/>
          </a:stretch>
        </p:blipFill>
        <p:spPr>
          <a:xfrm>
            <a:off x="6462210" y="1106742"/>
            <a:ext cx="2382164" cy="4515966"/>
          </a:xfrm>
          <a:prstGeom prst="rect">
            <a:avLst/>
          </a:prstGeom>
        </p:spPr>
      </p:pic>
    </p:spTree>
    <p:extLst>
      <p:ext uri="{BB962C8B-B14F-4D97-AF65-F5344CB8AC3E}">
        <p14:creationId xmlns:p14="http://schemas.microsoft.com/office/powerpoint/2010/main" val="1494008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70051CE-07A9-8CF0-BCAB-2B1722581E9E}"/>
              </a:ext>
            </a:extLst>
          </p:cNvPr>
          <p:cNvSpPr/>
          <p:nvPr/>
        </p:nvSpPr>
        <p:spPr>
          <a:xfrm>
            <a:off x="435429" y="1273628"/>
            <a:ext cx="8708571" cy="3788229"/>
          </a:xfrm>
          <a:prstGeom prst="rect">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Titre 3">
            <a:extLst>
              <a:ext uri="{FF2B5EF4-FFF2-40B4-BE49-F238E27FC236}">
                <a16:creationId xmlns:a16="http://schemas.microsoft.com/office/drawing/2014/main" id="{BA9E39B4-2A91-5216-8B88-8530AA4A3E8C}"/>
              </a:ext>
            </a:extLst>
          </p:cNvPr>
          <p:cNvSpPr>
            <a:spLocks noGrp="1"/>
          </p:cNvSpPr>
          <p:nvPr>
            <p:ph type="title"/>
          </p:nvPr>
        </p:nvSpPr>
        <p:spPr>
          <a:xfrm>
            <a:off x="435430" y="2667629"/>
            <a:ext cx="8708570" cy="1325563"/>
          </a:xfrm>
        </p:spPr>
        <p:txBody>
          <a:bodyPr>
            <a:noAutofit/>
          </a:bodyPr>
          <a:lstStyle/>
          <a:p>
            <a:r>
              <a:rPr lang="fr-FR" sz="3600" dirty="0"/>
              <a:t>Outils de la commande publique responsable appliqués aux SRC</a:t>
            </a:r>
            <a:br>
              <a:rPr lang="fr-FR" sz="3600" dirty="0"/>
            </a:br>
            <a:br>
              <a:rPr lang="fr-FR" sz="3600" dirty="0"/>
            </a:br>
            <a:r>
              <a:rPr lang="fr-FR" sz="3600" dirty="0"/>
              <a:t>Témoignages d’acteurs</a:t>
            </a:r>
            <a:br>
              <a:rPr lang="fr-FR" sz="3600" dirty="0"/>
            </a:br>
            <a:endParaRPr lang="fr-FR" sz="3600" dirty="0"/>
          </a:p>
        </p:txBody>
      </p:sp>
    </p:spTree>
    <p:extLst>
      <p:ext uri="{BB962C8B-B14F-4D97-AF65-F5344CB8AC3E}">
        <p14:creationId xmlns:p14="http://schemas.microsoft.com/office/powerpoint/2010/main" val="29145693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648741ED-F192-0945-B94B-D0F61F97D74A}"/>
              </a:ext>
            </a:extLst>
          </p:cNvPr>
          <p:cNvSpPr>
            <a:spLocks noGrp="1"/>
          </p:cNvSpPr>
          <p:nvPr>
            <p:ph type="body" sz="quarter" idx="13"/>
          </p:nvPr>
        </p:nvSpPr>
        <p:spPr>
          <a:xfrm>
            <a:off x="393226" y="1311763"/>
            <a:ext cx="3754335" cy="1468416"/>
          </a:xfrm>
        </p:spPr>
        <p:txBody>
          <a:bodyPr/>
          <a:lstStyle/>
          <a:p>
            <a:r>
              <a:rPr lang="fr-FR" sz="1800" dirty="0"/>
              <a:t>LES APPROVISIONNEMENTS EUREST POUR LE RIA D’ANGOULEME</a:t>
            </a:r>
          </a:p>
        </p:txBody>
      </p:sp>
      <p:sp>
        <p:nvSpPr>
          <p:cNvPr id="4" name="Espace réservé du numéro de diapositive 3">
            <a:extLst>
              <a:ext uri="{FF2B5EF4-FFF2-40B4-BE49-F238E27FC236}">
                <a16:creationId xmlns:a16="http://schemas.microsoft.com/office/drawing/2014/main" id="{736D992F-3FB6-47AE-A97D-D5EFC462B621}"/>
              </a:ext>
            </a:extLst>
          </p:cNvPr>
          <p:cNvSpPr>
            <a:spLocks noGrp="1"/>
          </p:cNvSpPr>
          <p:nvPr>
            <p:ph type="sldNum" sz="quarter" idx="4"/>
          </p:nvPr>
        </p:nvSpPr>
        <p:spPr/>
        <p:txBody>
          <a:bodyPr/>
          <a:lstStyle/>
          <a:p>
            <a:pPr defTabSz="685800">
              <a:defRPr/>
            </a:pPr>
            <a:fld id="{531A7E73-6F51-3344-B7FF-C372E400F9CD}" type="slidenum">
              <a:rPr lang="fr-FR"/>
              <a:pPr defTabSz="685800">
                <a:defRPr/>
              </a:pPr>
              <a:t>20</a:t>
            </a:fld>
            <a:endParaRPr lang="fr-FR" dirty="0"/>
          </a:p>
        </p:txBody>
      </p:sp>
      <p:pic>
        <p:nvPicPr>
          <p:cNvPr id="7" name="Image 6">
            <a:extLst>
              <a:ext uri="{FF2B5EF4-FFF2-40B4-BE49-F238E27FC236}">
                <a16:creationId xmlns:a16="http://schemas.microsoft.com/office/drawing/2014/main" id="{758477F6-3699-4E2E-95D0-75E4C477F3B3}"/>
              </a:ext>
            </a:extLst>
          </p:cNvPr>
          <p:cNvPicPr>
            <a:picLocks noChangeAspect="1"/>
          </p:cNvPicPr>
          <p:nvPr/>
        </p:nvPicPr>
        <p:blipFill>
          <a:blip r:embed="rId2"/>
          <a:stretch>
            <a:fillRect/>
          </a:stretch>
        </p:blipFill>
        <p:spPr>
          <a:xfrm>
            <a:off x="304277" y="2768126"/>
            <a:ext cx="1819814" cy="484674"/>
          </a:xfrm>
          <a:prstGeom prst="rect">
            <a:avLst/>
          </a:prstGeom>
        </p:spPr>
      </p:pic>
      <p:sp>
        <p:nvSpPr>
          <p:cNvPr id="3" name="Rectangle 2">
            <a:extLst>
              <a:ext uri="{FF2B5EF4-FFF2-40B4-BE49-F238E27FC236}">
                <a16:creationId xmlns:a16="http://schemas.microsoft.com/office/drawing/2014/main" id="{1E1EEC2E-A803-53F1-7B76-AB175B2FCC72}"/>
              </a:ext>
            </a:extLst>
          </p:cNvPr>
          <p:cNvSpPr/>
          <p:nvPr/>
        </p:nvSpPr>
        <p:spPr>
          <a:xfrm>
            <a:off x="6718683" y="1309840"/>
            <a:ext cx="1972184" cy="1972643"/>
          </a:xfrm>
          <a:prstGeom prst="rect">
            <a:avLst/>
          </a:prstGeom>
          <a:solidFill>
            <a:srgbClr val="E480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a:p>
        </p:txBody>
      </p:sp>
      <p:pic>
        <p:nvPicPr>
          <p:cNvPr id="5" name="Image 4" descr="Une image contenant intérieur, repas&#10;&#10;Description générée automatiquement">
            <a:extLst>
              <a:ext uri="{FF2B5EF4-FFF2-40B4-BE49-F238E27FC236}">
                <a16:creationId xmlns:a16="http://schemas.microsoft.com/office/drawing/2014/main" id="{AC0C9936-9D16-D7E2-3318-AD0B52B5500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3424" r="12099"/>
          <a:stretch/>
        </p:blipFill>
        <p:spPr>
          <a:xfrm>
            <a:off x="6410386" y="1623350"/>
            <a:ext cx="1860014" cy="2108031"/>
          </a:xfrm>
          <a:prstGeom prst="rect">
            <a:avLst/>
          </a:prstGeom>
        </p:spPr>
      </p:pic>
      <p:sp>
        <p:nvSpPr>
          <p:cNvPr id="6" name="Rectangle 5">
            <a:extLst>
              <a:ext uri="{FF2B5EF4-FFF2-40B4-BE49-F238E27FC236}">
                <a16:creationId xmlns:a16="http://schemas.microsoft.com/office/drawing/2014/main" id="{AD894F7E-703C-95EE-D51C-E6B0F9102560}"/>
              </a:ext>
            </a:extLst>
          </p:cNvPr>
          <p:cNvSpPr/>
          <p:nvPr/>
        </p:nvSpPr>
        <p:spPr>
          <a:xfrm>
            <a:off x="6079596" y="3511509"/>
            <a:ext cx="540000" cy="212891"/>
          </a:xfrm>
          <a:prstGeom prst="rect">
            <a:avLst/>
          </a:prstGeom>
          <a:solidFill>
            <a:srgbClr val="E48047"/>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1121" tIns="31121" rIns="31121" bIns="31121" numCol="1" spcCol="38100" rtlCol="0" anchor="ctr">
            <a:spAutoFit/>
          </a:bodyPr>
          <a:lstStyle/>
          <a:p>
            <a:pPr defTabSz="309563" hangingPunct="0">
              <a:lnSpc>
                <a:spcPct val="130000"/>
              </a:lnSpc>
            </a:pPr>
            <a:endParaRPr lang="fr-FR" sz="750" kern="0">
              <a:solidFill>
                <a:srgbClr val="949289"/>
              </a:solidFill>
              <a:latin typeface="Lato Regular"/>
              <a:ea typeface="Lato Regular"/>
              <a:cs typeface="Lato Regular"/>
              <a:sym typeface="Lato Regular"/>
            </a:endParaRPr>
          </a:p>
        </p:txBody>
      </p:sp>
      <p:pic>
        <p:nvPicPr>
          <p:cNvPr id="8" name="Image 7">
            <a:extLst>
              <a:ext uri="{FF2B5EF4-FFF2-40B4-BE49-F238E27FC236}">
                <a16:creationId xmlns:a16="http://schemas.microsoft.com/office/drawing/2014/main" id="{1BE2FB4D-9904-A1AE-5951-8BC24878635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25390" y="3535987"/>
            <a:ext cx="292051" cy="292051"/>
          </a:xfrm>
          <a:prstGeom prst="rect">
            <a:avLst/>
          </a:prstGeom>
        </p:spPr>
      </p:pic>
      <p:pic>
        <p:nvPicPr>
          <p:cNvPr id="9" name="Image 8">
            <a:extLst>
              <a:ext uri="{FF2B5EF4-FFF2-40B4-BE49-F238E27FC236}">
                <a16:creationId xmlns:a16="http://schemas.microsoft.com/office/drawing/2014/main" id="{EAED8DD9-0F9D-8B7C-2A24-3FCC6BBDC2C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15409" y="3591074"/>
            <a:ext cx="121032" cy="121032"/>
          </a:xfrm>
          <a:prstGeom prst="rect">
            <a:avLst/>
          </a:prstGeom>
        </p:spPr>
      </p:pic>
      <p:pic>
        <p:nvPicPr>
          <p:cNvPr id="10" name="Image 9">
            <a:extLst>
              <a:ext uri="{FF2B5EF4-FFF2-40B4-BE49-F238E27FC236}">
                <a16:creationId xmlns:a16="http://schemas.microsoft.com/office/drawing/2014/main" id="{63829A4B-59E0-7147-732C-2B8B221B762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41658" y="3311971"/>
            <a:ext cx="183732" cy="183732"/>
          </a:xfrm>
          <a:prstGeom prst="rect">
            <a:avLst/>
          </a:prstGeom>
        </p:spPr>
      </p:pic>
    </p:spTree>
    <p:extLst>
      <p:ext uri="{BB962C8B-B14F-4D97-AF65-F5344CB8AC3E}">
        <p14:creationId xmlns:p14="http://schemas.microsoft.com/office/powerpoint/2010/main" val="36801958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E1EE2F13-20A0-42DC-9A8F-AF753448F4BC}"/>
              </a:ext>
            </a:extLst>
          </p:cNvPr>
          <p:cNvSpPr/>
          <p:nvPr/>
        </p:nvSpPr>
        <p:spPr>
          <a:xfrm>
            <a:off x="6219825" y="857250"/>
            <a:ext cx="2940609" cy="5143500"/>
          </a:xfrm>
          <a:prstGeom prst="rect">
            <a:avLst/>
          </a:prstGeom>
          <a:solidFill>
            <a:srgbClr val="FBE5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fr-FR" sz="1350">
              <a:solidFill>
                <a:prstClr val="white"/>
              </a:solidFill>
              <a:latin typeface="Calibri" panose="020F0502020204030204"/>
            </a:endParaRPr>
          </a:p>
        </p:txBody>
      </p:sp>
      <p:sp>
        <p:nvSpPr>
          <p:cNvPr id="2" name="Espace réservé du texte 1">
            <a:extLst>
              <a:ext uri="{FF2B5EF4-FFF2-40B4-BE49-F238E27FC236}">
                <a16:creationId xmlns:a16="http://schemas.microsoft.com/office/drawing/2014/main" id="{AB0209CA-100D-425D-9266-254CE7898E0C}"/>
              </a:ext>
            </a:extLst>
          </p:cNvPr>
          <p:cNvSpPr>
            <a:spLocks noGrp="1"/>
          </p:cNvSpPr>
          <p:nvPr>
            <p:ph type="body" sz="quarter" idx="14"/>
          </p:nvPr>
        </p:nvSpPr>
        <p:spPr/>
        <p:txBody>
          <a:bodyPr/>
          <a:lstStyle/>
          <a:p>
            <a:r>
              <a:rPr lang="fr-FR" dirty="0">
                <a:solidFill>
                  <a:srgbClr val="034333"/>
                </a:solidFill>
              </a:rPr>
              <a:t>LES APPROVISIONNEMENTS </a:t>
            </a:r>
          </a:p>
        </p:txBody>
      </p:sp>
      <p:sp>
        <p:nvSpPr>
          <p:cNvPr id="4" name="Rectangle 3">
            <a:extLst>
              <a:ext uri="{FF2B5EF4-FFF2-40B4-BE49-F238E27FC236}">
                <a16:creationId xmlns:a16="http://schemas.microsoft.com/office/drawing/2014/main" id="{F46C3DE5-9D65-4FB7-BA35-9833BE0879CB}"/>
              </a:ext>
            </a:extLst>
          </p:cNvPr>
          <p:cNvSpPr/>
          <p:nvPr/>
        </p:nvSpPr>
        <p:spPr>
          <a:xfrm>
            <a:off x="1036595" y="3204419"/>
            <a:ext cx="1952625" cy="516618"/>
          </a:xfrm>
          <a:prstGeom prst="rect">
            <a:avLst/>
          </a:prstGeom>
          <a:solidFill>
            <a:srgbClr val="034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fr-FR" sz="1200" b="1" kern="0" spc="20" dirty="0">
                <a:solidFill>
                  <a:prstClr val="white"/>
                </a:solidFill>
                <a:latin typeface="Arial" panose="020B0604020202020204" pitchFamily="34" charset="0"/>
                <a:ea typeface="Source Sans Pro Regular"/>
                <a:cs typeface="Arial" panose="020B0604020202020204" pitchFamily="34" charset="0"/>
              </a:rPr>
              <a:t>AGRICULTURE BIOLOGIQUE</a:t>
            </a:r>
          </a:p>
        </p:txBody>
      </p:sp>
      <p:pic>
        <p:nvPicPr>
          <p:cNvPr id="45" name="Image 44" descr="Une image contenant vert&#10;&#10;Description générée automatiquement">
            <a:extLst>
              <a:ext uri="{FF2B5EF4-FFF2-40B4-BE49-F238E27FC236}">
                <a16:creationId xmlns:a16="http://schemas.microsoft.com/office/drawing/2014/main" id="{42B22931-16E7-4A00-A39E-8EC37AF41BF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0852" t="274" r="20016" b="-274"/>
          <a:stretch/>
        </p:blipFill>
        <p:spPr>
          <a:xfrm>
            <a:off x="6231223" y="1240810"/>
            <a:ext cx="1958709" cy="4410491"/>
          </a:xfrm>
          <a:prstGeom prst="rect">
            <a:avLst/>
          </a:prstGeom>
        </p:spPr>
      </p:pic>
      <p:sp>
        <p:nvSpPr>
          <p:cNvPr id="12" name="Google Shape;309;p18">
            <a:extLst>
              <a:ext uri="{FF2B5EF4-FFF2-40B4-BE49-F238E27FC236}">
                <a16:creationId xmlns:a16="http://schemas.microsoft.com/office/drawing/2014/main" id="{730A67C2-DE54-45A5-9AC5-108AA98AFEA6}"/>
              </a:ext>
            </a:extLst>
          </p:cNvPr>
          <p:cNvSpPr/>
          <p:nvPr/>
        </p:nvSpPr>
        <p:spPr>
          <a:xfrm>
            <a:off x="1879170" y="3690192"/>
            <a:ext cx="267474" cy="298631"/>
          </a:xfrm>
          <a:custGeom>
            <a:avLst/>
            <a:gdLst/>
            <a:ahLst/>
            <a:cxnLst/>
            <a:rect l="l" t="t" r="r" b="b"/>
            <a:pathLst>
              <a:path w="7446" h="8561" extrusionOk="0">
                <a:moveTo>
                  <a:pt x="3374" y="1"/>
                </a:moveTo>
                <a:cubicBezTo>
                  <a:pt x="3192" y="1"/>
                  <a:pt x="3011" y="107"/>
                  <a:pt x="2947" y="321"/>
                </a:cubicBezTo>
                <a:cubicBezTo>
                  <a:pt x="2776" y="1387"/>
                  <a:pt x="2691" y="2496"/>
                  <a:pt x="2691" y="3563"/>
                </a:cubicBezTo>
                <a:cubicBezTo>
                  <a:pt x="2606" y="4544"/>
                  <a:pt x="2563" y="5525"/>
                  <a:pt x="2563" y="6506"/>
                </a:cubicBezTo>
                <a:cubicBezTo>
                  <a:pt x="1923" y="6080"/>
                  <a:pt x="1198" y="5269"/>
                  <a:pt x="686" y="5099"/>
                </a:cubicBezTo>
                <a:cubicBezTo>
                  <a:pt x="628" y="5081"/>
                  <a:pt x="575" y="5073"/>
                  <a:pt x="526" y="5073"/>
                </a:cubicBezTo>
                <a:cubicBezTo>
                  <a:pt x="102" y="5073"/>
                  <a:pt x="1" y="5675"/>
                  <a:pt x="345" y="5866"/>
                </a:cubicBezTo>
                <a:cubicBezTo>
                  <a:pt x="1625" y="6720"/>
                  <a:pt x="1667" y="8383"/>
                  <a:pt x="3416" y="8554"/>
                </a:cubicBezTo>
                <a:cubicBezTo>
                  <a:pt x="3459" y="8559"/>
                  <a:pt x="3504" y="8561"/>
                  <a:pt x="3548" y="8561"/>
                </a:cubicBezTo>
                <a:cubicBezTo>
                  <a:pt x="4789" y="8561"/>
                  <a:pt x="6635" y="6897"/>
                  <a:pt x="7170" y="5909"/>
                </a:cubicBezTo>
                <a:cubicBezTo>
                  <a:pt x="7446" y="5319"/>
                  <a:pt x="6996" y="4657"/>
                  <a:pt x="6356" y="4657"/>
                </a:cubicBezTo>
                <a:cubicBezTo>
                  <a:pt x="6302" y="4657"/>
                  <a:pt x="6246" y="4662"/>
                  <a:pt x="6189" y="4672"/>
                </a:cubicBezTo>
                <a:cubicBezTo>
                  <a:pt x="5379" y="4843"/>
                  <a:pt x="4781" y="5482"/>
                  <a:pt x="4184" y="6037"/>
                </a:cubicBezTo>
                <a:cubicBezTo>
                  <a:pt x="4184" y="5397"/>
                  <a:pt x="4099" y="4757"/>
                  <a:pt x="4056" y="4117"/>
                </a:cubicBezTo>
                <a:cubicBezTo>
                  <a:pt x="4056" y="2838"/>
                  <a:pt x="3971" y="1558"/>
                  <a:pt x="3800" y="321"/>
                </a:cubicBezTo>
                <a:cubicBezTo>
                  <a:pt x="3736" y="107"/>
                  <a:pt x="3555" y="1"/>
                  <a:pt x="3374" y="1"/>
                </a:cubicBezTo>
                <a:close/>
              </a:path>
            </a:pathLst>
          </a:custGeom>
          <a:solidFill>
            <a:srgbClr val="034333"/>
          </a:solidFill>
          <a:ln>
            <a:noFill/>
          </a:ln>
        </p:spPr>
        <p:txBody>
          <a:bodyPr spcFirstLastPara="1" wrap="square" lIns="68569" tIns="68569" rIns="68569" bIns="68569" anchor="ctr" anchorCtr="0">
            <a:noAutofit/>
          </a:bodyPr>
          <a:lstStyle/>
          <a:p>
            <a:pPr defTabSz="685800">
              <a:defRPr/>
            </a:pPr>
            <a:endParaRPr sz="1350" dirty="0">
              <a:solidFill>
                <a:prstClr val="black"/>
              </a:solidFill>
              <a:latin typeface="Calibri" panose="020F0502020204030204"/>
            </a:endParaRPr>
          </a:p>
        </p:txBody>
      </p:sp>
      <p:sp>
        <p:nvSpPr>
          <p:cNvPr id="14" name="Rectangle 13">
            <a:extLst>
              <a:ext uri="{FF2B5EF4-FFF2-40B4-BE49-F238E27FC236}">
                <a16:creationId xmlns:a16="http://schemas.microsoft.com/office/drawing/2014/main" id="{0F400055-B313-4CD9-BC9B-F419AE46055E}"/>
              </a:ext>
            </a:extLst>
          </p:cNvPr>
          <p:cNvSpPr/>
          <p:nvPr/>
        </p:nvSpPr>
        <p:spPr>
          <a:xfrm>
            <a:off x="800363" y="4187570"/>
            <a:ext cx="2421450" cy="519501"/>
          </a:xfrm>
          <a:prstGeom prst="rect">
            <a:avLst/>
          </a:prstGeom>
        </p:spPr>
        <p:txBody>
          <a:bodyPr wrap="square">
            <a:spAutoFit/>
          </a:bodyPr>
          <a:lstStyle/>
          <a:p>
            <a:pPr marL="266105" lvl="1" indent="-195858" defTabSz="685800">
              <a:buClr>
                <a:srgbClr val="E48047"/>
              </a:buClr>
              <a:buFont typeface="Wingdings" panose="05000000000000000000" pitchFamily="2" charset="2"/>
              <a:buChar char="§"/>
              <a:defRPr/>
            </a:pPr>
            <a:r>
              <a:rPr lang="fr-FR" sz="1200" kern="0" spc="20" dirty="0">
                <a:solidFill>
                  <a:srgbClr val="000000"/>
                </a:solidFill>
                <a:latin typeface="Arial" panose="020B0604020202020204" pitchFamily="34" charset="0"/>
                <a:ea typeface="Source Sans Pro Regular"/>
                <a:cs typeface="Arial" panose="020B0604020202020204" pitchFamily="34" charset="0"/>
                <a:sym typeface="Source Sans Pro Regular"/>
              </a:rPr>
              <a:t>25% de nos achats en 2022 </a:t>
            </a:r>
          </a:p>
          <a:p>
            <a:pPr marL="70247" lvl="1" defTabSz="685800">
              <a:buClr>
                <a:srgbClr val="E48047"/>
              </a:buClr>
              <a:defRPr/>
            </a:pPr>
            <a:endParaRPr lang="fr-FR" sz="788" kern="0" spc="20" dirty="0">
              <a:solidFill>
                <a:srgbClr val="000000"/>
              </a:solidFill>
              <a:latin typeface="Arial" panose="020B0604020202020204" pitchFamily="34" charset="0"/>
              <a:ea typeface="Source Sans Pro Regular"/>
              <a:cs typeface="Arial" panose="020B0604020202020204" pitchFamily="34" charset="0"/>
              <a:sym typeface="Source Sans Pro Regular"/>
            </a:endParaRPr>
          </a:p>
          <a:p>
            <a:pPr marL="70247" lvl="1" defTabSz="685800">
              <a:buClr>
                <a:srgbClr val="E48047"/>
              </a:buClr>
              <a:defRPr/>
            </a:pPr>
            <a:endParaRPr lang="fr-FR" sz="788" kern="0" spc="20" dirty="0">
              <a:solidFill>
                <a:srgbClr val="000000"/>
              </a:solidFill>
              <a:latin typeface="Arial" panose="020B0604020202020204" pitchFamily="34" charset="0"/>
              <a:ea typeface="Source Sans Pro Regular"/>
              <a:cs typeface="Arial" panose="020B0604020202020204" pitchFamily="34" charset="0"/>
              <a:sym typeface="Source Sans Pro Regular"/>
            </a:endParaRPr>
          </a:p>
        </p:txBody>
      </p:sp>
      <p:sp>
        <p:nvSpPr>
          <p:cNvPr id="16" name="Rectangle 15">
            <a:extLst>
              <a:ext uri="{FF2B5EF4-FFF2-40B4-BE49-F238E27FC236}">
                <a16:creationId xmlns:a16="http://schemas.microsoft.com/office/drawing/2014/main" id="{7451B905-EE13-4A0D-A867-8DE4F81AA2BF}"/>
              </a:ext>
            </a:extLst>
          </p:cNvPr>
          <p:cNvSpPr/>
          <p:nvPr/>
        </p:nvSpPr>
        <p:spPr>
          <a:xfrm>
            <a:off x="3458045" y="3204419"/>
            <a:ext cx="1952625" cy="516618"/>
          </a:xfrm>
          <a:prstGeom prst="rect">
            <a:avLst/>
          </a:prstGeom>
          <a:solidFill>
            <a:srgbClr val="034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fr-FR" sz="1050" b="1" kern="0" spc="20" dirty="0">
                <a:solidFill>
                  <a:prstClr val="white"/>
                </a:solidFill>
                <a:latin typeface="Arial" panose="020B0604020202020204" pitchFamily="34" charset="0"/>
                <a:ea typeface="Source Sans Pro Regular"/>
                <a:cs typeface="Arial" panose="020B0604020202020204" pitchFamily="34" charset="0"/>
              </a:rPr>
              <a:t>LES PINCIPAUX ACHATS ISSUS DE L’AGRICULTURE BIOLOGIQUE</a:t>
            </a:r>
            <a:endParaRPr lang="fr-FR" sz="900" b="1" kern="0" spc="20" dirty="0">
              <a:solidFill>
                <a:prstClr val="white"/>
              </a:solidFill>
              <a:latin typeface="Arial" panose="020B0604020202020204" pitchFamily="34" charset="0"/>
              <a:ea typeface="Source Sans Pro Regular"/>
              <a:cs typeface="Arial" panose="020B0604020202020204" pitchFamily="34" charset="0"/>
            </a:endParaRPr>
          </a:p>
        </p:txBody>
      </p:sp>
      <p:sp>
        <p:nvSpPr>
          <p:cNvPr id="17" name="Google Shape;309;p18">
            <a:extLst>
              <a:ext uri="{FF2B5EF4-FFF2-40B4-BE49-F238E27FC236}">
                <a16:creationId xmlns:a16="http://schemas.microsoft.com/office/drawing/2014/main" id="{403DB234-A540-4E9C-8696-B94E63FB2773}"/>
              </a:ext>
            </a:extLst>
          </p:cNvPr>
          <p:cNvSpPr/>
          <p:nvPr/>
        </p:nvSpPr>
        <p:spPr>
          <a:xfrm>
            <a:off x="4300620" y="3690192"/>
            <a:ext cx="267474" cy="298631"/>
          </a:xfrm>
          <a:custGeom>
            <a:avLst/>
            <a:gdLst/>
            <a:ahLst/>
            <a:cxnLst/>
            <a:rect l="l" t="t" r="r" b="b"/>
            <a:pathLst>
              <a:path w="7446" h="8561" extrusionOk="0">
                <a:moveTo>
                  <a:pt x="3374" y="1"/>
                </a:moveTo>
                <a:cubicBezTo>
                  <a:pt x="3192" y="1"/>
                  <a:pt x="3011" y="107"/>
                  <a:pt x="2947" y="321"/>
                </a:cubicBezTo>
                <a:cubicBezTo>
                  <a:pt x="2776" y="1387"/>
                  <a:pt x="2691" y="2496"/>
                  <a:pt x="2691" y="3563"/>
                </a:cubicBezTo>
                <a:cubicBezTo>
                  <a:pt x="2606" y="4544"/>
                  <a:pt x="2563" y="5525"/>
                  <a:pt x="2563" y="6506"/>
                </a:cubicBezTo>
                <a:cubicBezTo>
                  <a:pt x="1923" y="6080"/>
                  <a:pt x="1198" y="5269"/>
                  <a:pt x="686" y="5099"/>
                </a:cubicBezTo>
                <a:cubicBezTo>
                  <a:pt x="628" y="5081"/>
                  <a:pt x="575" y="5073"/>
                  <a:pt x="526" y="5073"/>
                </a:cubicBezTo>
                <a:cubicBezTo>
                  <a:pt x="102" y="5073"/>
                  <a:pt x="1" y="5675"/>
                  <a:pt x="345" y="5866"/>
                </a:cubicBezTo>
                <a:cubicBezTo>
                  <a:pt x="1625" y="6720"/>
                  <a:pt x="1667" y="8383"/>
                  <a:pt x="3416" y="8554"/>
                </a:cubicBezTo>
                <a:cubicBezTo>
                  <a:pt x="3459" y="8559"/>
                  <a:pt x="3504" y="8561"/>
                  <a:pt x="3548" y="8561"/>
                </a:cubicBezTo>
                <a:cubicBezTo>
                  <a:pt x="4789" y="8561"/>
                  <a:pt x="6635" y="6897"/>
                  <a:pt x="7170" y="5909"/>
                </a:cubicBezTo>
                <a:cubicBezTo>
                  <a:pt x="7446" y="5319"/>
                  <a:pt x="6996" y="4657"/>
                  <a:pt x="6356" y="4657"/>
                </a:cubicBezTo>
                <a:cubicBezTo>
                  <a:pt x="6302" y="4657"/>
                  <a:pt x="6246" y="4662"/>
                  <a:pt x="6189" y="4672"/>
                </a:cubicBezTo>
                <a:cubicBezTo>
                  <a:pt x="5379" y="4843"/>
                  <a:pt x="4781" y="5482"/>
                  <a:pt x="4184" y="6037"/>
                </a:cubicBezTo>
                <a:cubicBezTo>
                  <a:pt x="4184" y="5397"/>
                  <a:pt x="4099" y="4757"/>
                  <a:pt x="4056" y="4117"/>
                </a:cubicBezTo>
                <a:cubicBezTo>
                  <a:pt x="4056" y="2838"/>
                  <a:pt x="3971" y="1558"/>
                  <a:pt x="3800" y="321"/>
                </a:cubicBezTo>
                <a:cubicBezTo>
                  <a:pt x="3736" y="107"/>
                  <a:pt x="3555" y="1"/>
                  <a:pt x="3374" y="1"/>
                </a:cubicBezTo>
                <a:close/>
              </a:path>
            </a:pathLst>
          </a:custGeom>
          <a:solidFill>
            <a:srgbClr val="034333"/>
          </a:solidFill>
          <a:ln>
            <a:noFill/>
          </a:ln>
        </p:spPr>
        <p:txBody>
          <a:bodyPr spcFirstLastPara="1" wrap="square" lIns="68569" tIns="68569" rIns="68569" bIns="68569" anchor="ctr" anchorCtr="0">
            <a:noAutofit/>
          </a:bodyPr>
          <a:lstStyle/>
          <a:p>
            <a:pPr defTabSz="685800">
              <a:defRPr/>
            </a:pPr>
            <a:endParaRPr sz="1350" dirty="0">
              <a:solidFill>
                <a:prstClr val="black"/>
              </a:solidFill>
              <a:latin typeface="Calibri" panose="020F0502020204030204"/>
            </a:endParaRPr>
          </a:p>
        </p:txBody>
      </p:sp>
      <p:sp>
        <p:nvSpPr>
          <p:cNvPr id="18" name="Rectangle 17">
            <a:extLst>
              <a:ext uri="{FF2B5EF4-FFF2-40B4-BE49-F238E27FC236}">
                <a16:creationId xmlns:a16="http://schemas.microsoft.com/office/drawing/2014/main" id="{B3EE7F6A-CC2D-468B-9909-5969F84EF9B8}"/>
              </a:ext>
            </a:extLst>
          </p:cNvPr>
          <p:cNvSpPr/>
          <p:nvPr/>
        </p:nvSpPr>
        <p:spPr>
          <a:xfrm>
            <a:off x="3155116" y="4187570"/>
            <a:ext cx="2759474" cy="1690912"/>
          </a:xfrm>
          <a:prstGeom prst="rect">
            <a:avLst/>
          </a:prstGeom>
        </p:spPr>
        <p:txBody>
          <a:bodyPr wrap="square">
            <a:spAutoFit/>
          </a:bodyPr>
          <a:lstStyle/>
          <a:p>
            <a:pPr marL="266105" lvl="1" indent="-195858" defTabSz="685800">
              <a:buClr>
                <a:srgbClr val="E48047"/>
              </a:buClr>
              <a:buFont typeface="Wingdings" panose="05000000000000000000" pitchFamily="2" charset="2"/>
              <a:buChar char="§"/>
              <a:defRPr/>
            </a:pPr>
            <a:r>
              <a:rPr lang="fr-FR" sz="1200" kern="0" spc="20" dirty="0">
                <a:solidFill>
                  <a:srgbClr val="000000"/>
                </a:solidFill>
                <a:latin typeface="Arial" panose="020B0604020202020204" pitchFamily="34" charset="0"/>
                <a:ea typeface="Source Sans Pro Regular"/>
                <a:cs typeface="Arial" panose="020B0604020202020204" pitchFamily="34" charset="0"/>
                <a:sym typeface="Source Sans Pro Regular"/>
              </a:rPr>
              <a:t>Porc de Bretagne </a:t>
            </a:r>
          </a:p>
          <a:p>
            <a:pPr marL="266105" lvl="1" indent="-195858" defTabSz="685800">
              <a:buClr>
                <a:srgbClr val="E48047"/>
              </a:buClr>
              <a:buFont typeface="Wingdings" panose="05000000000000000000" pitchFamily="2" charset="2"/>
              <a:buChar char="§"/>
              <a:defRPr/>
            </a:pPr>
            <a:r>
              <a:rPr lang="fr-FR" sz="1200" kern="0" spc="20" dirty="0">
                <a:solidFill>
                  <a:srgbClr val="000000"/>
                </a:solidFill>
                <a:latin typeface="Arial" panose="020B0604020202020204" pitchFamily="34" charset="0"/>
                <a:ea typeface="Source Sans Pro Regular"/>
                <a:cs typeface="Arial" panose="020B0604020202020204" pitchFamily="34" charset="0"/>
                <a:sym typeface="Source Sans Pro Regular"/>
              </a:rPr>
              <a:t>Volailles du Poitou Charentes </a:t>
            </a:r>
          </a:p>
          <a:p>
            <a:pPr marL="266105" lvl="1" indent="-195858" defTabSz="685800">
              <a:buClr>
                <a:srgbClr val="E48047"/>
              </a:buClr>
              <a:buFont typeface="Wingdings" panose="05000000000000000000" pitchFamily="2" charset="2"/>
              <a:buChar char="§"/>
              <a:defRPr/>
            </a:pPr>
            <a:r>
              <a:rPr lang="fr-FR" sz="1200" kern="0" spc="20" dirty="0">
                <a:solidFill>
                  <a:srgbClr val="000000"/>
                </a:solidFill>
                <a:latin typeface="Arial" panose="020B0604020202020204" pitchFamily="34" charset="0"/>
                <a:ea typeface="Source Sans Pro Regular"/>
                <a:cs typeface="Arial" panose="020B0604020202020204" pitchFamily="34" charset="0"/>
                <a:sym typeface="Source Sans Pro Regular"/>
              </a:rPr>
              <a:t>Bœuf </a:t>
            </a:r>
          </a:p>
          <a:p>
            <a:pPr marL="266105" lvl="1" indent="-195858" defTabSz="685800">
              <a:buClr>
                <a:srgbClr val="E48047"/>
              </a:buClr>
              <a:buFont typeface="Wingdings" panose="05000000000000000000" pitchFamily="2" charset="2"/>
              <a:buChar char="§"/>
              <a:defRPr/>
            </a:pPr>
            <a:r>
              <a:rPr lang="fr-FR" sz="1200" kern="0" spc="20" dirty="0">
                <a:solidFill>
                  <a:srgbClr val="000000"/>
                </a:solidFill>
                <a:latin typeface="Arial" panose="020B0604020202020204" pitchFamily="34" charset="0"/>
                <a:ea typeface="Source Sans Pro Regular"/>
                <a:cs typeface="Arial" panose="020B0604020202020204" pitchFamily="34" charset="0"/>
                <a:sym typeface="Source Sans Pro Regular"/>
              </a:rPr>
              <a:t>Œufs </a:t>
            </a:r>
          </a:p>
          <a:p>
            <a:pPr marL="266105" lvl="1" indent="-195858" defTabSz="685800">
              <a:buClr>
                <a:srgbClr val="E48047"/>
              </a:buClr>
              <a:buFont typeface="Wingdings" panose="05000000000000000000" pitchFamily="2" charset="2"/>
              <a:buChar char="§"/>
              <a:defRPr/>
            </a:pPr>
            <a:r>
              <a:rPr lang="fr-FR" sz="1200" kern="0" spc="20" dirty="0">
                <a:solidFill>
                  <a:srgbClr val="000000"/>
                </a:solidFill>
                <a:latin typeface="Arial" panose="020B0604020202020204" pitchFamily="34" charset="0"/>
                <a:ea typeface="Source Sans Pro Regular"/>
                <a:cs typeface="Arial" panose="020B0604020202020204" pitchFamily="34" charset="0"/>
                <a:sym typeface="Source Sans Pro Regular"/>
              </a:rPr>
              <a:t>Fromage blanc </a:t>
            </a:r>
          </a:p>
          <a:p>
            <a:pPr marL="266105" lvl="1" indent="-195858" defTabSz="685800">
              <a:buClr>
                <a:srgbClr val="E48047"/>
              </a:buClr>
              <a:buFont typeface="Wingdings" panose="05000000000000000000" pitchFamily="2" charset="2"/>
              <a:buChar char="§"/>
              <a:defRPr/>
            </a:pPr>
            <a:r>
              <a:rPr lang="fr-FR" sz="1200" kern="0" spc="20" dirty="0">
                <a:solidFill>
                  <a:srgbClr val="000000"/>
                </a:solidFill>
                <a:latin typeface="Arial" panose="020B0604020202020204" pitchFamily="34" charset="0"/>
                <a:ea typeface="Source Sans Pro Regular"/>
                <a:cs typeface="Arial" panose="020B0604020202020204" pitchFamily="34" charset="0"/>
                <a:sym typeface="Source Sans Pro Regular"/>
              </a:rPr>
              <a:t>Féculents </a:t>
            </a:r>
            <a:r>
              <a:rPr lang="fr-FR" sz="600" kern="0" spc="20" dirty="0">
                <a:solidFill>
                  <a:srgbClr val="000000"/>
                </a:solidFill>
                <a:latin typeface="Arial" panose="020B0604020202020204" pitchFamily="34" charset="0"/>
                <a:ea typeface="Source Sans Pro Regular"/>
                <a:cs typeface="Arial" panose="020B0604020202020204" pitchFamily="34" charset="0"/>
                <a:sym typeface="Source Sans Pro Regular"/>
              </a:rPr>
              <a:t>(riz, pâtes, semoule, boulgour, polenta…)</a:t>
            </a:r>
          </a:p>
          <a:p>
            <a:pPr marL="266105" lvl="1" indent="-195858" defTabSz="685800">
              <a:buClr>
                <a:srgbClr val="E48047"/>
              </a:buClr>
              <a:buFont typeface="Wingdings" panose="05000000000000000000" pitchFamily="2" charset="2"/>
              <a:buChar char="§"/>
              <a:defRPr/>
            </a:pPr>
            <a:r>
              <a:rPr lang="fr-FR" sz="1200" kern="0" spc="20" dirty="0">
                <a:solidFill>
                  <a:srgbClr val="000000"/>
                </a:solidFill>
                <a:latin typeface="Arial" panose="020B0604020202020204" pitchFamily="34" charset="0"/>
                <a:ea typeface="Source Sans Pro Regular"/>
                <a:cs typeface="Arial" panose="020B0604020202020204" pitchFamily="34" charset="0"/>
                <a:sym typeface="Source Sans Pro Regular"/>
              </a:rPr>
              <a:t>Compote </a:t>
            </a:r>
          </a:p>
          <a:p>
            <a:pPr marL="266105" lvl="1" indent="-195858" defTabSz="685800">
              <a:buClr>
                <a:srgbClr val="E48047"/>
              </a:buClr>
              <a:buFont typeface="Wingdings" panose="05000000000000000000" pitchFamily="2" charset="2"/>
              <a:buChar char="§"/>
              <a:defRPr/>
            </a:pPr>
            <a:r>
              <a:rPr lang="fr-FR" sz="1200" kern="0" spc="20" dirty="0">
                <a:solidFill>
                  <a:srgbClr val="000000"/>
                </a:solidFill>
                <a:latin typeface="Arial" panose="020B0604020202020204" pitchFamily="34" charset="0"/>
                <a:ea typeface="Source Sans Pro Regular"/>
                <a:cs typeface="Arial" panose="020B0604020202020204" pitchFamily="34" charset="0"/>
                <a:sym typeface="Source Sans Pro Regular"/>
              </a:rPr>
              <a:t>Fruits &amp; Légumes </a:t>
            </a:r>
          </a:p>
          <a:p>
            <a:pPr marL="70247" lvl="1" defTabSz="685800">
              <a:buClr>
                <a:srgbClr val="E48047"/>
              </a:buClr>
              <a:defRPr/>
            </a:pPr>
            <a:endParaRPr lang="fr-FR" sz="788" kern="0" spc="20" dirty="0">
              <a:solidFill>
                <a:srgbClr val="000000"/>
              </a:solidFill>
              <a:latin typeface="Arial" panose="020B0604020202020204" pitchFamily="34" charset="0"/>
              <a:ea typeface="Source Sans Pro Regular"/>
              <a:cs typeface="Arial" panose="020B0604020202020204" pitchFamily="34" charset="0"/>
              <a:sym typeface="Source Sans Pro Regular"/>
            </a:endParaRPr>
          </a:p>
        </p:txBody>
      </p:sp>
      <p:sp>
        <p:nvSpPr>
          <p:cNvPr id="25" name="Rectangle 24">
            <a:extLst>
              <a:ext uri="{FF2B5EF4-FFF2-40B4-BE49-F238E27FC236}">
                <a16:creationId xmlns:a16="http://schemas.microsoft.com/office/drawing/2014/main" id="{01F60DD6-5ADA-46B6-AE67-26B32EACD426}"/>
              </a:ext>
            </a:extLst>
          </p:cNvPr>
          <p:cNvSpPr/>
          <p:nvPr/>
        </p:nvSpPr>
        <p:spPr>
          <a:xfrm>
            <a:off x="6555587" y="5781956"/>
            <a:ext cx="1992853" cy="173124"/>
          </a:xfrm>
          <a:prstGeom prst="rect">
            <a:avLst/>
          </a:prstGeom>
        </p:spPr>
        <p:txBody>
          <a:bodyPr wrap="none">
            <a:spAutoFit/>
          </a:bodyPr>
          <a:lstStyle/>
          <a:p>
            <a:pPr algn="r" defTabSz="685800">
              <a:defRPr/>
            </a:pPr>
            <a:r>
              <a:rPr lang="fr-FR" sz="525" dirty="0">
                <a:solidFill>
                  <a:srgbClr val="034333"/>
                </a:solidFill>
                <a:latin typeface="Arial" panose="020B0604020202020204" pitchFamily="34" charset="0"/>
                <a:cs typeface="Arial" panose="020B0604020202020204" pitchFamily="34" charset="0"/>
              </a:rPr>
              <a:t> Document confidentiel, propriété de Compass Group France</a:t>
            </a:r>
          </a:p>
        </p:txBody>
      </p:sp>
      <p:cxnSp>
        <p:nvCxnSpPr>
          <p:cNvPr id="26" name="Connecteur droit 25">
            <a:extLst>
              <a:ext uri="{FF2B5EF4-FFF2-40B4-BE49-F238E27FC236}">
                <a16:creationId xmlns:a16="http://schemas.microsoft.com/office/drawing/2014/main" id="{E0647001-FD9D-4AC5-8AB4-C820B2BCB115}"/>
              </a:ext>
            </a:extLst>
          </p:cNvPr>
          <p:cNvCxnSpPr>
            <a:cxnSpLocks/>
          </p:cNvCxnSpPr>
          <p:nvPr/>
        </p:nvCxnSpPr>
        <p:spPr>
          <a:xfrm>
            <a:off x="8548439" y="5794477"/>
            <a:ext cx="0" cy="112985"/>
          </a:xfrm>
          <a:prstGeom prst="line">
            <a:avLst/>
          </a:prstGeom>
          <a:ln w="12700">
            <a:solidFill>
              <a:srgbClr val="F08243"/>
            </a:solidFill>
          </a:ln>
        </p:spPr>
        <p:style>
          <a:lnRef idx="1">
            <a:schemeClr val="accent1"/>
          </a:lnRef>
          <a:fillRef idx="0">
            <a:schemeClr val="accent1"/>
          </a:fillRef>
          <a:effectRef idx="0">
            <a:schemeClr val="accent1"/>
          </a:effectRef>
          <a:fontRef idx="minor">
            <a:schemeClr val="tx1"/>
          </a:fontRef>
        </p:style>
      </p:cxnSp>
      <p:sp>
        <p:nvSpPr>
          <p:cNvPr id="27" name="Espace réservé du numéro de diapositive 5">
            <a:extLst>
              <a:ext uri="{FF2B5EF4-FFF2-40B4-BE49-F238E27FC236}">
                <a16:creationId xmlns:a16="http://schemas.microsoft.com/office/drawing/2014/main" id="{B828AC90-1B8C-4959-8DD9-D02FC1EF5967}"/>
              </a:ext>
            </a:extLst>
          </p:cNvPr>
          <p:cNvSpPr txBox="1">
            <a:spLocks/>
          </p:cNvSpPr>
          <p:nvPr/>
        </p:nvSpPr>
        <p:spPr>
          <a:xfrm>
            <a:off x="8569423" y="5720055"/>
            <a:ext cx="571500" cy="273844"/>
          </a:xfrm>
          <a:prstGeom prst="rect">
            <a:avLst/>
          </a:prstGeom>
        </p:spPr>
        <p:txBody>
          <a:bodyPr vert="horz" lIns="68580" tIns="34290" rIns="68580" bIns="34290" rtlCol="0" anchor="ctr"/>
          <a:lstStyle>
            <a:defPPr>
              <a:defRPr lang="fr-FR"/>
            </a:defPPr>
            <a:lvl1pPr marL="0" algn="l" defTabSz="914400" rtl="0" eaLnBrk="1" latinLnBrk="0" hangingPunct="1">
              <a:defRPr sz="1200" b="0" i="0" kern="1200">
                <a:solidFill>
                  <a:srgbClr val="005E7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fld id="{531A7E73-6F51-3344-B7FF-C372E400F9CD}" type="slidenum">
              <a:rPr lang="fr-FR" sz="900">
                <a:solidFill>
                  <a:srgbClr val="034333"/>
                </a:solidFill>
              </a:rPr>
              <a:pPr defTabSz="685800">
                <a:defRPr/>
              </a:pPr>
              <a:t>21</a:t>
            </a:fld>
            <a:endParaRPr lang="fr-FR" sz="900" dirty="0">
              <a:solidFill>
                <a:srgbClr val="034333"/>
              </a:solidFill>
            </a:endParaRPr>
          </a:p>
        </p:txBody>
      </p:sp>
      <p:pic>
        <p:nvPicPr>
          <p:cNvPr id="5" name="Image 4" descr="Une image contenant orange, légume&#10;&#10;Description générée automatiquement">
            <a:extLst>
              <a:ext uri="{FF2B5EF4-FFF2-40B4-BE49-F238E27FC236}">
                <a16:creationId xmlns:a16="http://schemas.microsoft.com/office/drawing/2014/main" id="{ED1A6A2C-9015-82FB-6FFB-DDE09A0B55D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01418" y="1572868"/>
            <a:ext cx="2266873" cy="1511249"/>
          </a:xfrm>
          <a:prstGeom prst="rect">
            <a:avLst/>
          </a:prstGeom>
        </p:spPr>
      </p:pic>
      <p:pic>
        <p:nvPicPr>
          <p:cNvPr id="6" name="Image 5" descr="Une image contenant alimentation, assiette, repas, légume&#10;&#10;Description générée automatiquement">
            <a:extLst>
              <a:ext uri="{FF2B5EF4-FFF2-40B4-BE49-F238E27FC236}">
                <a16:creationId xmlns:a16="http://schemas.microsoft.com/office/drawing/2014/main" id="{C1DA951B-560D-E252-764C-EA6156E48CA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7640" y="1620805"/>
            <a:ext cx="2126896" cy="1417931"/>
          </a:xfrm>
          <a:prstGeom prst="rect">
            <a:avLst/>
          </a:prstGeom>
        </p:spPr>
      </p:pic>
    </p:spTree>
    <p:extLst>
      <p:ext uri="{BB962C8B-B14F-4D97-AF65-F5344CB8AC3E}">
        <p14:creationId xmlns:p14="http://schemas.microsoft.com/office/powerpoint/2010/main" val="19612415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7478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D7CEECF9-395A-E314-1C31-35E869A91A12}"/>
              </a:ext>
            </a:extLst>
          </p:cNvPr>
          <p:cNvSpPr txBox="1">
            <a:spLocks/>
          </p:cNvSpPr>
          <p:nvPr/>
        </p:nvSpPr>
        <p:spPr>
          <a:xfrm>
            <a:off x="2867727" y="2590260"/>
            <a:ext cx="3867334" cy="749854"/>
          </a:xfrm>
          <a:prstGeom prst="rect">
            <a:avLst/>
          </a:prstGeom>
        </p:spPr>
        <p:txBody>
          <a:bodyPr vert="horz" lIns="91440" tIns="45720" rIns="91440" bIns="45720" rtlCol="0" anchor="ctr">
            <a:normAutofit/>
          </a:bodyPr>
          <a:lstStyle>
            <a:lvl1pPr marL="0" marR="0" indent="0" algn="ctr" defTabSz="914400" rtl="0" eaLnBrk="1" fontAlgn="auto" latinLnBrk="0" hangingPunct="1">
              <a:lnSpc>
                <a:spcPct val="90000"/>
              </a:lnSpc>
              <a:spcBef>
                <a:spcPct val="0"/>
              </a:spcBef>
              <a:spcAft>
                <a:spcPts val="0"/>
              </a:spcAft>
              <a:buClrTx/>
              <a:buSzTx/>
              <a:buFontTx/>
              <a:buNone/>
              <a:tabLst/>
              <a:defRPr lang="en-US" sz="4400" b="1" kern="1200" dirty="0">
                <a:solidFill>
                  <a:srgbClr val="304A5C"/>
                </a:solidFill>
                <a:latin typeface="Abadi MT Condensed Extra Bold" charset="0"/>
                <a:ea typeface="Abadi MT Condensed Extra Bold" charset="0"/>
                <a:cs typeface="Abadi MT Condensed Extra Bold" charset="0"/>
              </a:defRPr>
            </a:lvl1pPr>
          </a:lstStyle>
          <a:p>
            <a:r>
              <a:rPr lang="fr-FR" sz="2800" dirty="0">
                <a:latin typeface="Calibri" panose="020F0502020204030204" pitchFamily="34" charset="0"/>
                <a:ea typeface="Calibri" panose="020F0502020204030204" pitchFamily="34" charset="0"/>
              </a:rPr>
              <a:t>Merci de votre attention</a:t>
            </a:r>
          </a:p>
        </p:txBody>
      </p:sp>
    </p:spTree>
    <p:extLst>
      <p:ext uri="{BB962C8B-B14F-4D97-AF65-F5344CB8AC3E}">
        <p14:creationId xmlns:p14="http://schemas.microsoft.com/office/powerpoint/2010/main" val="4153247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96864" y="0"/>
            <a:ext cx="7704816" cy="907371"/>
          </a:xfrm>
        </p:spPr>
        <p:txBody>
          <a:bodyPr/>
          <a:lstStyle/>
          <a:p>
            <a:r>
              <a:rPr lang="fr-FR" dirty="0"/>
              <a:t>Intervenants </a:t>
            </a:r>
          </a:p>
        </p:txBody>
      </p:sp>
      <p:sp>
        <p:nvSpPr>
          <p:cNvPr id="3" name="Espace réservé du contenu 2"/>
          <p:cNvSpPr>
            <a:spLocks noGrp="1"/>
          </p:cNvSpPr>
          <p:nvPr>
            <p:ph idx="1"/>
          </p:nvPr>
        </p:nvSpPr>
        <p:spPr>
          <a:xfrm>
            <a:off x="996864" y="974951"/>
            <a:ext cx="8261746" cy="4908097"/>
          </a:xfrm>
        </p:spPr>
        <p:txBody>
          <a:bodyPr/>
          <a:lstStyle/>
          <a:p>
            <a:pPr algn="l"/>
            <a:r>
              <a:rPr lang="fr-FR" dirty="0"/>
              <a:t>3AR, Achats publics responsables en Nouvelle-Aquitaine </a:t>
            </a:r>
          </a:p>
          <a:p>
            <a:pPr marL="457200" indent="-457200" algn="l">
              <a:buFont typeface="Arial" panose="020B0604020202020204" pitchFamily="34" charset="0"/>
              <a:buChar char="•"/>
            </a:pPr>
            <a:r>
              <a:rPr lang="fr-FR" sz="2400" b="0" dirty="0">
                <a:solidFill>
                  <a:schemeClr val="tx2"/>
                </a:solidFill>
              </a:rPr>
              <a:t>Anne BENTZ, coordinatrice</a:t>
            </a:r>
          </a:p>
          <a:p>
            <a:endParaRPr lang="fr-FR" sz="2400" dirty="0"/>
          </a:p>
          <a:p>
            <a:pPr algn="l"/>
            <a:r>
              <a:rPr lang="fr-FR" dirty="0"/>
              <a:t>Restaurant Inter-administratif d’Angoulême (AGRIA)</a:t>
            </a:r>
          </a:p>
          <a:p>
            <a:pPr marL="457200" indent="-457200" algn="l">
              <a:buFont typeface="Arial" panose="020B0604020202020204" pitchFamily="34" charset="0"/>
              <a:buChar char="•"/>
            </a:pPr>
            <a:r>
              <a:rPr lang="fr-FR" sz="2400" b="0" dirty="0">
                <a:solidFill>
                  <a:schemeClr val="tx2"/>
                </a:solidFill>
              </a:rPr>
              <a:t>Stéphane TALIGROT, président</a:t>
            </a:r>
          </a:p>
          <a:p>
            <a:pPr marL="457200" indent="-457200" algn="l">
              <a:buFont typeface="Arial" panose="020B0604020202020204" pitchFamily="34" charset="0"/>
              <a:buChar char="•"/>
            </a:pPr>
            <a:r>
              <a:rPr lang="fr-FR" sz="2400" b="0" dirty="0">
                <a:solidFill>
                  <a:schemeClr val="tx2"/>
                </a:solidFill>
              </a:rPr>
              <a:t>Claude AGARD, vice-président</a:t>
            </a:r>
          </a:p>
          <a:p>
            <a:pPr marL="457200" indent="-457200" algn="l">
              <a:buFont typeface="Arial" panose="020B0604020202020204" pitchFamily="34" charset="0"/>
              <a:buChar char="•"/>
            </a:pPr>
            <a:r>
              <a:rPr lang="fr-FR" sz="2400" b="0" dirty="0">
                <a:solidFill>
                  <a:schemeClr val="tx2"/>
                </a:solidFill>
              </a:rPr>
              <a:t>Stéphane TOURNEBOURAUD, chef gérant du site, </a:t>
            </a:r>
            <a:r>
              <a:rPr lang="fr-FR" sz="2400" b="0" dirty="0" err="1">
                <a:solidFill>
                  <a:schemeClr val="tx2"/>
                </a:solidFill>
              </a:rPr>
              <a:t>Eurest</a:t>
            </a:r>
            <a:endParaRPr lang="fr-FR" dirty="0"/>
          </a:p>
          <a:p>
            <a:endParaRPr lang="fr-FR" sz="1000" dirty="0"/>
          </a:p>
          <a:p>
            <a:pPr algn="l"/>
            <a:r>
              <a:rPr lang="fr-FR" dirty="0"/>
              <a:t>API Restauration </a:t>
            </a:r>
            <a:endParaRPr lang="fr-FR" sz="2400" i="1" dirty="0">
              <a:solidFill>
                <a:srgbClr val="304A5C"/>
              </a:solidFill>
            </a:endParaRPr>
          </a:p>
          <a:p>
            <a:pPr marL="342900" indent="-342900" algn="l">
              <a:buFont typeface="Arial" panose="020B0604020202020204" pitchFamily="34" charset="0"/>
              <a:buChar char="•"/>
            </a:pPr>
            <a:r>
              <a:rPr lang="fr-FR" sz="2400" b="0" dirty="0">
                <a:solidFill>
                  <a:schemeClr val="tx2"/>
                </a:solidFill>
              </a:rPr>
              <a:t>Stéphane GUILLOTON, référent achats Aquitaine (excusé)</a:t>
            </a:r>
          </a:p>
        </p:txBody>
      </p:sp>
    </p:spTree>
    <p:extLst>
      <p:ext uri="{BB962C8B-B14F-4D97-AF65-F5344CB8AC3E}">
        <p14:creationId xmlns:p14="http://schemas.microsoft.com/office/powerpoint/2010/main" val="40517641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a:xfrm>
            <a:off x="1169622" y="2476480"/>
            <a:ext cx="7452829" cy="1534568"/>
          </a:xfrm>
        </p:spPr>
        <p:txBody>
          <a:bodyPr>
            <a:normAutofit fontScale="90000"/>
          </a:bodyPr>
          <a:lstStyle/>
          <a:p>
            <a:r>
              <a:rPr lang="fr-FR" sz="2025" dirty="0"/>
              <a:t>Outil de rédaction pour la restauration collective et application des dispositions des Lois </a:t>
            </a:r>
            <a:r>
              <a:rPr lang="fr-FR" sz="2025" dirty="0" err="1"/>
              <a:t>EGAlim</a:t>
            </a:r>
            <a:r>
              <a:rPr lang="fr-FR" sz="2025" dirty="0"/>
              <a:t> et Climat et Résilience, dit</a:t>
            </a:r>
            <a:br>
              <a:rPr lang="fr-FR" sz="2025" dirty="0"/>
            </a:br>
            <a:br>
              <a:rPr lang="fr-FR" sz="3000" b="1" dirty="0"/>
            </a:br>
            <a:r>
              <a:rPr lang="fr-FR" sz="3000" b="1" dirty="0"/>
              <a:t>CLAUSIER EGALIM</a:t>
            </a:r>
            <a:endParaRPr lang="fr-FR" dirty="0"/>
          </a:p>
        </p:txBody>
      </p:sp>
      <p:pic>
        <p:nvPicPr>
          <p:cNvPr id="6" name="Image 5"/>
          <p:cNvPicPr>
            <a:picLocks noChangeAspect="1"/>
          </p:cNvPicPr>
          <p:nvPr/>
        </p:nvPicPr>
        <p:blipFill rotWithShape="1">
          <a:blip r:embed="rId2"/>
          <a:srcRect l="9969" t="30944" r="74340" b="55465"/>
          <a:stretch/>
        </p:blipFill>
        <p:spPr>
          <a:xfrm>
            <a:off x="467545" y="4916615"/>
            <a:ext cx="3325964" cy="926051"/>
          </a:xfrm>
          <a:prstGeom prst="rect">
            <a:avLst/>
          </a:prstGeom>
        </p:spPr>
      </p:pic>
      <p:pic>
        <p:nvPicPr>
          <p:cNvPr id="8" name="Image 7"/>
          <p:cNvPicPr>
            <a:picLocks noChangeAspect="1"/>
          </p:cNvPicPr>
          <p:nvPr/>
        </p:nvPicPr>
        <p:blipFill rotWithShape="1">
          <a:blip r:embed="rId3"/>
          <a:srcRect l="9413" t="30160" r="84030" b="62771"/>
          <a:stretch/>
        </p:blipFill>
        <p:spPr>
          <a:xfrm>
            <a:off x="6570222" y="5166898"/>
            <a:ext cx="1242138" cy="430442"/>
          </a:xfrm>
          <a:prstGeom prst="rect">
            <a:avLst/>
          </a:prstGeom>
        </p:spPr>
      </p:pic>
      <p:sp>
        <p:nvSpPr>
          <p:cNvPr id="2" name="ZoneTexte 1">
            <a:extLst>
              <a:ext uri="{FF2B5EF4-FFF2-40B4-BE49-F238E27FC236}">
                <a16:creationId xmlns:a16="http://schemas.microsoft.com/office/drawing/2014/main" id="{9277C35F-6B97-2699-2E24-8384B6FD8350}"/>
              </a:ext>
            </a:extLst>
          </p:cNvPr>
          <p:cNvSpPr txBox="1"/>
          <p:nvPr/>
        </p:nvSpPr>
        <p:spPr>
          <a:xfrm>
            <a:off x="467544" y="4499183"/>
            <a:ext cx="2484276" cy="415498"/>
          </a:xfrm>
          <a:prstGeom prst="rect">
            <a:avLst/>
          </a:prstGeom>
          <a:noFill/>
        </p:spPr>
        <p:txBody>
          <a:bodyPr wrap="square" rtlCol="0">
            <a:spAutoFit/>
          </a:bodyPr>
          <a:lstStyle/>
          <a:p>
            <a:pPr defTabSz="685800"/>
            <a:r>
              <a:rPr lang="fr-FR" sz="1050" dirty="0">
                <a:solidFill>
                  <a:prstClr val="black"/>
                </a:solidFill>
                <a:latin typeface="Calibri"/>
              </a:rPr>
              <a:t>Projet réalisé avec le soutien financier </a:t>
            </a:r>
          </a:p>
          <a:p>
            <a:pPr defTabSz="685800"/>
            <a:r>
              <a:rPr lang="fr-FR" sz="1050" dirty="0">
                <a:solidFill>
                  <a:prstClr val="black"/>
                </a:solidFill>
                <a:latin typeface="Calibri"/>
              </a:rPr>
              <a:t>de la DRAAF Nouvelle-Aquitaine</a:t>
            </a:r>
          </a:p>
        </p:txBody>
      </p:sp>
      <p:sp>
        <p:nvSpPr>
          <p:cNvPr id="3" name="ZoneTexte 2">
            <a:extLst>
              <a:ext uri="{FF2B5EF4-FFF2-40B4-BE49-F238E27FC236}">
                <a16:creationId xmlns:a16="http://schemas.microsoft.com/office/drawing/2014/main" id="{1CCD22AB-DCFB-E2FE-24AD-B5FFA3233CCB}"/>
              </a:ext>
            </a:extLst>
          </p:cNvPr>
          <p:cNvSpPr txBox="1"/>
          <p:nvPr/>
        </p:nvSpPr>
        <p:spPr>
          <a:xfrm>
            <a:off x="6501786" y="4695391"/>
            <a:ext cx="2484276" cy="253916"/>
          </a:xfrm>
          <a:prstGeom prst="rect">
            <a:avLst/>
          </a:prstGeom>
          <a:noFill/>
        </p:spPr>
        <p:txBody>
          <a:bodyPr wrap="square" rtlCol="0">
            <a:spAutoFit/>
          </a:bodyPr>
          <a:lstStyle/>
          <a:p>
            <a:pPr defTabSz="685800"/>
            <a:r>
              <a:rPr lang="fr-FR" sz="1050" dirty="0">
                <a:solidFill>
                  <a:prstClr val="black"/>
                </a:solidFill>
                <a:latin typeface="Calibri"/>
              </a:rPr>
              <a:t>Prestataire technique :</a:t>
            </a:r>
          </a:p>
        </p:txBody>
      </p:sp>
    </p:spTree>
    <p:extLst>
      <p:ext uri="{BB962C8B-B14F-4D97-AF65-F5344CB8AC3E}">
        <p14:creationId xmlns:p14="http://schemas.microsoft.com/office/powerpoint/2010/main" val="3181822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5533654" y="1090221"/>
            <a:ext cx="184731" cy="300082"/>
          </a:xfrm>
          <a:prstGeom prst="rect">
            <a:avLst/>
          </a:prstGeom>
          <a:noFill/>
        </p:spPr>
        <p:txBody>
          <a:bodyPr wrap="none" rtlCol="0">
            <a:spAutoFit/>
          </a:bodyPr>
          <a:lstStyle/>
          <a:p>
            <a:pPr defTabSz="685800"/>
            <a:endParaRPr lang="fr-FR" sz="1350" dirty="0">
              <a:solidFill>
                <a:prstClr val="black"/>
              </a:solidFill>
              <a:latin typeface="Calibri"/>
            </a:endParaRPr>
          </a:p>
        </p:txBody>
      </p:sp>
      <p:sp>
        <p:nvSpPr>
          <p:cNvPr id="10" name="Titre 1"/>
          <p:cNvSpPr txBox="1">
            <a:spLocks/>
          </p:cNvSpPr>
          <p:nvPr/>
        </p:nvSpPr>
        <p:spPr>
          <a:xfrm>
            <a:off x="1776742" y="5319210"/>
            <a:ext cx="6669971" cy="883209"/>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rgbClr val="90BF21"/>
                </a:solidFill>
                <a:latin typeface="+mj-lt"/>
                <a:ea typeface="+mj-ea"/>
                <a:cs typeface="+mj-cs"/>
              </a:defRPr>
            </a:lvl1pPr>
          </a:lstStyle>
          <a:p>
            <a:pPr algn="l" defTabSz="685800"/>
            <a:endParaRPr lang="fr-FR" sz="1500" b="1" dirty="0">
              <a:solidFill>
                <a:srgbClr val="0674B0"/>
              </a:solidFill>
              <a:latin typeface="Calibri"/>
            </a:endParaRPr>
          </a:p>
        </p:txBody>
      </p:sp>
      <p:sp>
        <p:nvSpPr>
          <p:cNvPr id="11" name="Titre 1"/>
          <p:cNvSpPr txBox="1">
            <a:spLocks/>
          </p:cNvSpPr>
          <p:nvPr/>
        </p:nvSpPr>
        <p:spPr>
          <a:xfrm>
            <a:off x="791580" y="1754815"/>
            <a:ext cx="7614846" cy="3402377"/>
          </a:xfrm>
          <a:prstGeom prst="rect">
            <a:avLst/>
          </a:prstGeom>
          <a:solidFill>
            <a:schemeClr val="bg1"/>
          </a:solidFill>
        </p:spPr>
        <p:txBody>
          <a:bodyPr vert="horz" lIns="68580" tIns="34290" rIns="68580" bIns="34290" rtlCol="0" anchor="ctr">
            <a:normAutofit/>
          </a:bodyPr>
          <a:lstStyle>
            <a:lvl1pPr algn="ctr" defTabSz="914400" rtl="0" eaLnBrk="1" latinLnBrk="0" hangingPunct="1">
              <a:spcBef>
                <a:spcPct val="0"/>
              </a:spcBef>
              <a:buNone/>
              <a:defRPr sz="4400" kern="1200">
                <a:solidFill>
                  <a:srgbClr val="90BF21"/>
                </a:solidFill>
                <a:latin typeface="+mj-lt"/>
                <a:ea typeface="+mj-ea"/>
                <a:cs typeface="+mj-cs"/>
              </a:defRPr>
            </a:lvl1pPr>
          </a:lstStyle>
          <a:p>
            <a:pPr defTabSz="685800"/>
            <a:r>
              <a:rPr lang="fr-FR" sz="3000" b="1" dirty="0">
                <a:solidFill>
                  <a:srgbClr val="0674B0"/>
                </a:solidFill>
                <a:latin typeface="Calibri"/>
              </a:rPr>
              <a:t>I. COMPRENONS LE CLAUSIER </a:t>
            </a:r>
            <a:endParaRPr lang="fr-FR" sz="3000" dirty="0">
              <a:solidFill>
                <a:prstClr val="black"/>
              </a:solidFill>
              <a:latin typeface="Calibri"/>
            </a:endParaRPr>
          </a:p>
        </p:txBody>
      </p:sp>
    </p:spTree>
    <p:extLst>
      <p:ext uri="{BB962C8B-B14F-4D97-AF65-F5344CB8AC3E}">
        <p14:creationId xmlns:p14="http://schemas.microsoft.com/office/powerpoint/2010/main" val="33477902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627784" y="998731"/>
            <a:ext cx="4374486" cy="915332"/>
          </a:xfrm>
        </p:spPr>
        <p:txBody>
          <a:bodyPr>
            <a:normAutofit/>
          </a:bodyPr>
          <a:lstStyle/>
          <a:p>
            <a:r>
              <a:rPr lang="fr-FR" sz="2100" b="1" dirty="0"/>
              <a:t>La logique de construction du </a:t>
            </a:r>
            <a:r>
              <a:rPr lang="fr-FR" sz="2100" b="1" dirty="0" err="1"/>
              <a:t>clausier</a:t>
            </a:r>
            <a:endParaRPr lang="fr-FR" sz="2100" b="1" dirty="0"/>
          </a:p>
        </p:txBody>
      </p:sp>
      <p:sp>
        <p:nvSpPr>
          <p:cNvPr id="3" name="ZoneTexte 2"/>
          <p:cNvSpPr txBox="1"/>
          <p:nvPr/>
        </p:nvSpPr>
        <p:spPr>
          <a:xfrm>
            <a:off x="5533654" y="1090221"/>
            <a:ext cx="184731" cy="300082"/>
          </a:xfrm>
          <a:prstGeom prst="rect">
            <a:avLst/>
          </a:prstGeom>
          <a:noFill/>
        </p:spPr>
        <p:txBody>
          <a:bodyPr wrap="none" rtlCol="0">
            <a:spAutoFit/>
          </a:bodyPr>
          <a:lstStyle/>
          <a:p>
            <a:pPr defTabSz="685800"/>
            <a:endParaRPr lang="fr-FR" sz="1350" dirty="0">
              <a:solidFill>
                <a:prstClr val="black"/>
              </a:solidFill>
              <a:latin typeface="Calibri"/>
            </a:endParaRPr>
          </a:p>
        </p:txBody>
      </p:sp>
      <p:sp>
        <p:nvSpPr>
          <p:cNvPr id="10" name="Titre 1"/>
          <p:cNvSpPr txBox="1">
            <a:spLocks/>
          </p:cNvSpPr>
          <p:nvPr/>
        </p:nvSpPr>
        <p:spPr>
          <a:xfrm>
            <a:off x="1776742" y="5319210"/>
            <a:ext cx="6669971" cy="883209"/>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rgbClr val="90BF21"/>
                </a:solidFill>
                <a:latin typeface="+mj-lt"/>
                <a:ea typeface="+mj-ea"/>
                <a:cs typeface="+mj-cs"/>
              </a:defRPr>
            </a:lvl1pPr>
          </a:lstStyle>
          <a:p>
            <a:pPr algn="l" defTabSz="685800"/>
            <a:endParaRPr lang="fr-FR" sz="1500" b="1" dirty="0">
              <a:solidFill>
                <a:srgbClr val="0674B0"/>
              </a:solidFill>
              <a:latin typeface="Calibri"/>
            </a:endParaRPr>
          </a:p>
        </p:txBody>
      </p:sp>
      <p:sp>
        <p:nvSpPr>
          <p:cNvPr id="11" name="Titre 1"/>
          <p:cNvSpPr txBox="1">
            <a:spLocks/>
          </p:cNvSpPr>
          <p:nvPr/>
        </p:nvSpPr>
        <p:spPr>
          <a:xfrm>
            <a:off x="359532" y="1808820"/>
            <a:ext cx="8424936" cy="3672409"/>
          </a:xfrm>
          <a:prstGeom prst="rect">
            <a:avLst/>
          </a:prstGeom>
          <a:noFill/>
        </p:spPr>
        <p:txBody>
          <a:bodyPr vert="horz" lIns="68580" tIns="34290" rIns="68580" bIns="34290" rtlCol="0" anchor="ctr">
            <a:noAutofit/>
          </a:bodyPr>
          <a:lstStyle>
            <a:lvl1pPr algn="ctr" defTabSz="914400" rtl="0" eaLnBrk="1" latinLnBrk="0" hangingPunct="1">
              <a:spcBef>
                <a:spcPct val="0"/>
              </a:spcBef>
              <a:buNone/>
              <a:defRPr sz="4400" kern="1200">
                <a:solidFill>
                  <a:srgbClr val="90BF21"/>
                </a:solidFill>
                <a:latin typeface="+mj-lt"/>
                <a:ea typeface="+mj-ea"/>
                <a:cs typeface="+mj-cs"/>
              </a:defRPr>
            </a:lvl1pPr>
          </a:lstStyle>
          <a:p>
            <a:pPr algn="l" defTabSz="685800"/>
            <a:r>
              <a:rPr lang="fr-FR" sz="1800" b="1" dirty="0">
                <a:solidFill>
                  <a:srgbClr val="0674B0"/>
                </a:solidFill>
                <a:latin typeface="Calibri"/>
              </a:rPr>
              <a:t>Une expérience terrain régionale historique et des partenaires locaux</a:t>
            </a:r>
          </a:p>
          <a:p>
            <a:pPr algn="l" defTabSz="685800"/>
            <a:endParaRPr lang="fr-FR" sz="1350" dirty="0">
              <a:solidFill>
                <a:srgbClr val="0674B0"/>
              </a:solidFill>
              <a:latin typeface="Calibri"/>
            </a:endParaRPr>
          </a:p>
          <a:p>
            <a:pPr algn="l" defTabSz="685800"/>
            <a:r>
              <a:rPr lang="fr-FR" sz="1350" dirty="0">
                <a:solidFill>
                  <a:srgbClr val="0674B0"/>
                </a:solidFill>
                <a:latin typeface="Calibri"/>
              </a:rPr>
              <a:t>Depuis une dizaine d’années, 3AR travaille avec le soutien de la DRAAF N-A, et en partenariat technique avec les acteurs &amp; réseaux régionaux, à accompagner les acheteurs publics dans leurs pratiques d’achats responsables en restauration collective.</a:t>
            </a:r>
          </a:p>
          <a:p>
            <a:pPr marL="342900" indent="-342900" algn="l" defTabSz="685800">
              <a:buFont typeface="Wingdings" panose="05000000000000000000" pitchFamily="2" charset="2"/>
              <a:buChar char="Ø"/>
            </a:pPr>
            <a:endParaRPr lang="fr-FR" sz="1800" b="1" dirty="0">
              <a:solidFill>
                <a:srgbClr val="0674B0"/>
              </a:solidFill>
              <a:latin typeface="Calibri"/>
            </a:endParaRPr>
          </a:p>
          <a:p>
            <a:pPr algn="l" defTabSz="685800"/>
            <a:r>
              <a:rPr lang="fr-FR" sz="1800" b="1" dirty="0">
                <a:solidFill>
                  <a:srgbClr val="0674B0"/>
                </a:solidFill>
                <a:latin typeface="Calibri"/>
              </a:rPr>
              <a:t>Un projet collaboratif</a:t>
            </a:r>
          </a:p>
          <a:p>
            <a:pPr algn="l" defTabSz="685800"/>
            <a:endParaRPr lang="fr-FR" sz="1350" dirty="0">
              <a:solidFill>
                <a:srgbClr val="0674B0"/>
              </a:solidFill>
              <a:latin typeface="Calibri"/>
            </a:endParaRPr>
          </a:p>
          <a:p>
            <a:pPr algn="l" defTabSz="685800"/>
            <a:r>
              <a:rPr lang="fr-FR" sz="1350" dirty="0">
                <a:solidFill>
                  <a:srgbClr val="0674B0"/>
                </a:solidFill>
                <a:latin typeface="Calibri"/>
              </a:rPr>
              <a:t>En 2022, en concertation avec ses partenaires, le réseau 3AR décide de développer un outillage à destination de la Restauration Collective. Deux groupes de travail ont ainsi été mis en place :</a:t>
            </a:r>
          </a:p>
          <a:p>
            <a:pPr marL="214313" indent="-214313" algn="l" defTabSz="685800">
              <a:buFontTx/>
              <a:buChar char="-"/>
            </a:pPr>
            <a:r>
              <a:rPr lang="fr-FR" sz="1350" dirty="0">
                <a:solidFill>
                  <a:srgbClr val="0674B0"/>
                </a:solidFill>
                <a:latin typeface="Calibri"/>
              </a:rPr>
              <a:t>GT Fournitures (achat de denrées)</a:t>
            </a:r>
          </a:p>
          <a:p>
            <a:pPr marL="214313" indent="-214313" algn="l" defTabSz="685800">
              <a:buFontTx/>
              <a:buChar char="-"/>
            </a:pPr>
            <a:r>
              <a:rPr lang="fr-FR" sz="1350" dirty="0">
                <a:solidFill>
                  <a:srgbClr val="0674B0"/>
                </a:solidFill>
                <a:latin typeface="Calibri"/>
              </a:rPr>
              <a:t>GT Services (achat de repas)</a:t>
            </a:r>
          </a:p>
          <a:p>
            <a:pPr algn="l" defTabSz="685800"/>
            <a:endParaRPr lang="fr-FR" sz="1350" dirty="0">
              <a:solidFill>
                <a:srgbClr val="0674B0"/>
              </a:solidFill>
              <a:latin typeface="Calibri"/>
            </a:endParaRPr>
          </a:p>
          <a:p>
            <a:pPr algn="l" defTabSz="685800"/>
            <a:r>
              <a:rPr lang="fr-FR" sz="1350" dirty="0">
                <a:solidFill>
                  <a:srgbClr val="0674B0"/>
                </a:solidFill>
                <a:latin typeface="Calibri"/>
              </a:rPr>
              <a:t>&gt; Des questions posées à ces deux groupes pour répondre aux besoins et créer un outil opérationnel -   </a:t>
            </a:r>
          </a:p>
          <a:p>
            <a:pPr algn="l" defTabSz="685800"/>
            <a:r>
              <a:rPr lang="fr-FR" sz="1350" i="1" dirty="0">
                <a:solidFill>
                  <a:srgbClr val="F2950B"/>
                </a:solidFill>
                <a:latin typeface="Calibri"/>
              </a:rPr>
              <a:t>Vous aimeriez trouver quoi dans cet outil ?</a:t>
            </a:r>
          </a:p>
          <a:p>
            <a:pPr algn="l" defTabSz="685800"/>
            <a:endParaRPr lang="fr-FR" sz="1800" dirty="0">
              <a:solidFill>
                <a:srgbClr val="0674B0"/>
              </a:solidFill>
              <a:latin typeface="Calibri"/>
            </a:endParaRPr>
          </a:p>
        </p:txBody>
      </p:sp>
    </p:spTree>
    <p:extLst>
      <p:ext uri="{BB962C8B-B14F-4D97-AF65-F5344CB8AC3E}">
        <p14:creationId xmlns:p14="http://schemas.microsoft.com/office/powerpoint/2010/main" val="9723895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87497" y="985613"/>
            <a:ext cx="5292588" cy="915332"/>
          </a:xfrm>
        </p:spPr>
        <p:txBody>
          <a:bodyPr>
            <a:normAutofit/>
          </a:bodyPr>
          <a:lstStyle/>
          <a:p>
            <a:r>
              <a:rPr lang="fr-FR" sz="2100" b="1" dirty="0"/>
              <a:t>A qui s’adresse ce </a:t>
            </a:r>
            <a:r>
              <a:rPr lang="fr-FR" sz="2100" b="1" dirty="0" err="1"/>
              <a:t>clausier</a:t>
            </a:r>
            <a:r>
              <a:rPr lang="fr-FR" sz="2100" b="1" dirty="0"/>
              <a:t> ?</a:t>
            </a:r>
          </a:p>
        </p:txBody>
      </p:sp>
      <p:sp>
        <p:nvSpPr>
          <p:cNvPr id="3" name="ZoneTexte 2"/>
          <p:cNvSpPr txBox="1"/>
          <p:nvPr/>
        </p:nvSpPr>
        <p:spPr>
          <a:xfrm>
            <a:off x="5533654" y="1090221"/>
            <a:ext cx="184731" cy="300082"/>
          </a:xfrm>
          <a:prstGeom prst="rect">
            <a:avLst/>
          </a:prstGeom>
          <a:noFill/>
        </p:spPr>
        <p:txBody>
          <a:bodyPr wrap="none" rtlCol="0">
            <a:spAutoFit/>
          </a:bodyPr>
          <a:lstStyle/>
          <a:p>
            <a:pPr defTabSz="685800"/>
            <a:endParaRPr lang="fr-FR" sz="1350" dirty="0">
              <a:solidFill>
                <a:prstClr val="black"/>
              </a:solidFill>
              <a:latin typeface="Calibri"/>
            </a:endParaRPr>
          </a:p>
        </p:txBody>
      </p:sp>
      <p:sp>
        <p:nvSpPr>
          <p:cNvPr id="10" name="Titre 1"/>
          <p:cNvSpPr txBox="1">
            <a:spLocks/>
          </p:cNvSpPr>
          <p:nvPr/>
        </p:nvSpPr>
        <p:spPr>
          <a:xfrm>
            <a:off x="1776742" y="5319210"/>
            <a:ext cx="6669971" cy="883209"/>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rgbClr val="90BF21"/>
                </a:solidFill>
                <a:latin typeface="+mj-lt"/>
                <a:ea typeface="+mj-ea"/>
                <a:cs typeface="+mj-cs"/>
              </a:defRPr>
            </a:lvl1pPr>
          </a:lstStyle>
          <a:p>
            <a:pPr algn="l" defTabSz="685800"/>
            <a:endParaRPr lang="fr-FR" sz="1500" b="1" dirty="0">
              <a:solidFill>
                <a:srgbClr val="0674B0"/>
              </a:solidFill>
              <a:latin typeface="Calibri"/>
            </a:endParaRPr>
          </a:p>
        </p:txBody>
      </p:sp>
      <p:sp>
        <p:nvSpPr>
          <p:cNvPr id="6" name="Flèche droite 5"/>
          <p:cNvSpPr/>
          <p:nvPr/>
        </p:nvSpPr>
        <p:spPr>
          <a:xfrm rot="5400000">
            <a:off x="1707279" y="2729325"/>
            <a:ext cx="436855" cy="540060"/>
          </a:xfrm>
          <a:prstGeom prst="rightArrow">
            <a:avLst/>
          </a:prstGeom>
          <a:noFill/>
          <a:ln>
            <a:solidFill>
              <a:srgbClr val="0674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fr-FR" sz="1350">
              <a:solidFill>
                <a:prstClr val="white"/>
              </a:solidFill>
              <a:latin typeface="Calibri"/>
            </a:endParaRPr>
          </a:p>
        </p:txBody>
      </p:sp>
      <p:sp>
        <p:nvSpPr>
          <p:cNvPr id="8" name="ZoneTexte 7"/>
          <p:cNvSpPr txBox="1"/>
          <p:nvPr/>
        </p:nvSpPr>
        <p:spPr>
          <a:xfrm>
            <a:off x="3440049" y="1765660"/>
            <a:ext cx="2987484" cy="300082"/>
          </a:xfrm>
          <a:prstGeom prst="rect">
            <a:avLst/>
          </a:prstGeom>
          <a:noFill/>
          <a:ln w="38100">
            <a:solidFill>
              <a:srgbClr val="F2950B"/>
            </a:solidFill>
          </a:ln>
        </p:spPr>
        <p:txBody>
          <a:bodyPr wrap="square" rtlCol="0">
            <a:spAutoFit/>
          </a:bodyPr>
          <a:lstStyle/>
          <a:p>
            <a:pPr algn="ctr" defTabSz="685800"/>
            <a:r>
              <a:rPr lang="fr-FR" sz="1350" dirty="0">
                <a:solidFill>
                  <a:srgbClr val="F2950B"/>
                </a:solidFill>
                <a:latin typeface="Calibri"/>
              </a:rPr>
              <a:t>Acteurs concernés par la loi </a:t>
            </a:r>
            <a:r>
              <a:rPr lang="fr-FR" sz="1350" dirty="0" err="1">
                <a:solidFill>
                  <a:srgbClr val="F2950B"/>
                </a:solidFill>
                <a:latin typeface="Calibri"/>
              </a:rPr>
              <a:t>EGAlim</a:t>
            </a:r>
            <a:endParaRPr lang="fr-FR" sz="1350" dirty="0">
              <a:solidFill>
                <a:srgbClr val="F2950B"/>
              </a:solidFill>
              <a:latin typeface="Calibri"/>
            </a:endParaRPr>
          </a:p>
        </p:txBody>
      </p:sp>
      <p:sp>
        <p:nvSpPr>
          <p:cNvPr id="13" name="Titre 1"/>
          <p:cNvSpPr txBox="1">
            <a:spLocks/>
          </p:cNvSpPr>
          <p:nvPr/>
        </p:nvSpPr>
        <p:spPr>
          <a:xfrm>
            <a:off x="89502" y="3217783"/>
            <a:ext cx="5077582" cy="2753456"/>
          </a:xfrm>
          <a:prstGeom prst="rect">
            <a:avLst/>
          </a:prstGeom>
          <a:solidFill>
            <a:schemeClr val="bg1"/>
          </a:solidFill>
        </p:spPr>
        <p:txBody>
          <a:bodyPr vert="horz" lIns="68580" tIns="34290" rIns="68580" bIns="34290" rtlCol="0" anchor="ctr">
            <a:normAutofit/>
          </a:bodyPr>
          <a:lstStyle>
            <a:lvl1pPr algn="ctr" defTabSz="914400" rtl="0" eaLnBrk="1" latinLnBrk="0" hangingPunct="1">
              <a:spcBef>
                <a:spcPct val="0"/>
              </a:spcBef>
              <a:buNone/>
              <a:defRPr sz="4400" kern="1200">
                <a:solidFill>
                  <a:srgbClr val="90BF21"/>
                </a:solidFill>
                <a:latin typeface="+mj-lt"/>
                <a:ea typeface="+mj-ea"/>
                <a:cs typeface="+mj-cs"/>
              </a:defRPr>
            </a:lvl1pPr>
          </a:lstStyle>
          <a:p>
            <a:pPr marL="214313" indent="-214313" algn="l" defTabSz="685800">
              <a:buFont typeface="Arial" panose="020B0604020202020204" pitchFamily="34" charset="0"/>
              <a:buChar char="•"/>
            </a:pPr>
            <a:r>
              <a:rPr lang="fr-FR" sz="1050" b="1" dirty="0">
                <a:solidFill>
                  <a:srgbClr val="0674B0"/>
                </a:solidFill>
                <a:latin typeface="Calibri"/>
              </a:rPr>
              <a:t>Les pouvoirs adjudicateurs :</a:t>
            </a:r>
          </a:p>
          <a:p>
            <a:pPr marL="128588" indent="-128588" algn="l" defTabSz="685800">
              <a:buFontTx/>
              <a:buChar char="-"/>
            </a:pPr>
            <a:r>
              <a:rPr lang="fr-FR" sz="900" dirty="0">
                <a:solidFill>
                  <a:prstClr val="black"/>
                </a:solidFill>
                <a:latin typeface="Calibri"/>
              </a:rPr>
              <a:t>Les personnes morales de droit public ;</a:t>
            </a:r>
          </a:p>
          <a:p>
            <a:pPr marL="128588" indent="-128588" algn="l" defTabSz="685800">
              <a:buFontTx/>
              <a:buChar char="-"/>
            </a:pPr>
            <a:r>
              <a:rPr lang="fr-FR" sz="900" dirty="0">
                <a:solidFill>
                  <a:prstClr val="black"/>
                </a:solidFill>
                <a:latin typeface="Calibri"/>
              </a:rPr>
              <a:t>Les personnes morales de droit privé qui ont été créées pour satisfaire spécifiquement des besoins d’intérêt général ayant un caractère autre qu’industriel ou commercial ;</a:t>
            </a:r>
          </a:p>
          <a:p>
            <a:pPr marL="128588" indent="-128588" algn="l" defTabSz="685800">
              <a:buFontTx/>
              <a:buChar char="-"/>
            </a:pPr>
            <a:r>
              <a:rPr lang="fr-FR" sz="900" dirty="0">
                <a:solidFill>
                  <a:prstClr val="black"/>
                </a:solidFill>
                <a:latin typeface="Calibri"/>
              </a:rPr>
              <a:t>Les organismes de droit privé dotés de la personnalité juridique constitués par des pouvoirs adjudicateurs en vue de réaliser certaines activités en commun. </a:t>
            </a:r>
          </a:p>
          <a:p>
            <a:pPr algn="l" defTabSz="685800"/>
            <a:endParaRPr lang="fr-FR" sz="1050" dirty="0">
              <a:solidFill>
                <a:srgbClr val="0674B0"/>
              </a:solidFill>
              <a:latin typeface="Calibri"/>
            </a:endParaRPr>
          </a:p>
          <a:p>
            <a:pPr marL="214313" indent="-214313" algn="l" defTabSz="685800">
              <a:buFont typeface="Arial" panose="020B0604020202020204" pitchFamily="34" charset="0"/>
              <a:buChar char="•"/>
            </a:pPr>
            <a:r>
              <a:rPr lang="fr-FR" sz="1050" b="1" dirty="0">
                <a:solidFill>
                  <a:srgbClr val="0674B0"/>
                </a:solidFill>
                <a:latin typeface="Calibri"/>
              </a:rPr>
              <a:t>Les entités adjudicatrices :</a:t>
            </a:r>
          </a:p>
          <a:p>
            <a:pPr marL="128588" indent="-128588" algn="l" defTabSz="685800">
              <a:buFontTx/>
              <a:buChar char="-"/>
            </a:pPr>
            <a:r>
              <a:rPr lang="fr-FR" sz="900" dirty="0">
                <a:solidFill>
                  <a:prstClr val="black"/>
                </a:solidFill>
                <a:latin typeface="Calibri"/>
              </a:rPr>
              <a:t>Les pouvoirs adjudicateurs qui exercent une des activités d'opérateur de réseaux ; </a:t>
            </a:r>
          </a:p>
          <a:p>
            <a:pPr marL="128588" indent="-128588" algn="l" defTabSz="685800">
              <a:buFontTx/>
              <a:buChar char="-"/>
            </a:pPr>
            <a:r>
              <a:rPr lang="fr-FR" sz="900" dirty="0">
                <a:solidFill>
                  <a:prstClr val="black"/>
                </a:solidFill>
                <a:latin typeface="Calibri"/>
              </a:rPr>
              <a:t>Lorsqu'elles ne sont pas des pouvoirs adjudicateurs, les entreprises publiques qui exercent une des activités d'opérateur de réseaux ;</a:t>
            </a:r>
          </a:p>
          <a:p>
            <a:pPr marL="128588" indent="-128588" algn="l" defTabSz="685800">
              <a:buFontTx/>
              <a:buChar char="-"/>
            </a:pPr>
            <a:r>
              <a:rPr lang="fr-FR" sz="900" dirty="0">
                <a:solidFill>
                  <a:prstClr val="black"/>
                </a:solidFill>
                <a:latin typeface="Calibri"/>
              </a:rPr>
              <a:t>Lorsqu'ils ne sont pas des pouvoirs adjudicateurs ou des entreprises publiques, les organismes de droit privé qui bénéficient, en vertu d'une disposition légalement prise, de droits spéciaux ou exclusifs ayant pour effet de leur réserver l'exercice de ces activités et d'affecter substantiellement la capacité des autres opérateurs économiques à exercer celle-ci.</a:t>
            </a:r>
          </a:p>
          <a:p>
            <a:pPr algn="l" defTabSz="685800"/>
            <a:endParaRPr lang="fr-FR" sz="675" dirty="0">
              <a:solidFill>
                <a:prstClr val="black"/>
              </a:solidFill>
              <a:latin typeface="Calibri"/>
            </a:endParaRPr>
          </a:p>
          <a:p>
            <a:pPr marL="214313" indent="-214313" algn="l" defTabSz="685800">
              <a:buFont typeface="Arial" panose="020B0604020202020204" pitchFamily="34" charset="0"/>
              <a:buChar char="•"/>
            </a:pPr>
            <a:r>
              <a:rPr lang="fr-FR" sz="1050" b="1" dirty="0">
                <a:solidFill>
                  <a:srgbClr val="0070C0"/>
                </a:solidFill>
                <a:latin typeface="Calibri"/>
              </a:rPr>
              <a:t>L</a:t>
            </a:r>
            <a:r>
              <a:rPr lang="fr-FR" sz="1050" b="1" dirty="0">
                <a:solidFill>
                  <a:srgbClr val="0674B0"/>
                </a:solidFill>
                <a:latin typeface="Calibri"/>
              </a:rPr>
              <a:t>es structures non soumises au code de la commande publique mais groupées avec une structure soumise au code de la commande publique</a:t>
            </a:r>
          </a:p>
        </p:txBody>
      </p:sp>
      <p:sp>
        <p:nvSpPr>
          <p:cNvPr id="15" name="ZoneTexte 14"/>
          <p:cNvSpPr txBox="1"/>
          <p:nvPr/>
        </p:nvSpPr>
        <p:spPr>
          <a:xfrm>
            <a:off x="197514" y="2323181"/>
            <a:ext cx="4627947" cy="300082"/>
          </a:xfrm>
          <a:prstGeom prst="rect">
            <a:avLst/>
          </a:prstGeom>
          <a:noFill/>
          <a:ln w="28575">
            <a:solidFill>
              <a:schemeClr val="accent1"/>
            </a:solidFill>
          </a:ln>
        </p:spPr>
        <p:txBody>
          <a:bodyPr wrap="square" rtlCol="0">
            <a:spAutoFit/>
          </a:bodyPr>
          <a:lstStyle/>
          <a:p>
            <a:pPr algn="ctr" defTabSz="685800"/>
            <a:r>
              <a:rPr lang="fr-FR" sz="1350" dirty="0">
                <a:solidFill>
                  <a:srgbClr val="0674B0"/>
                </a:solidFill>
                <a:latin typeface="Calibri"/>
              </a:rPr>
              <a:t>Structures de Nouvelle-Aquitaine soumises aux marchés publics </a:t>
            </a:r>
          </a:p>
        </p:txBody>
      </p:sp>
      <p:sp>
        <p:nvSpPr>
          <p:cNvPr id="4" name="ZoneTexte 3">
            <a:extLst>
              <a:ext uri="{FF2B5EF4-FFF2-40B4-BE49-F238E27FC236}">
                <a16:creationId xmlns:a16="http://schemas.microsoft.com/office/drawing/2014/main" id="{FD051E1D-22E1-A701-DF08-5098397D68E1}"/>
              </a:ext>
            </a:extLst>
          </p:cNvPr>
          <p:cNvSpPr txBox="1"/>
          <p:nvPr/>
        </p:nvSpPr>
        <p:spPr>
          <a:xfrm>
            <a:off x="6132221" y="2289277"/>
            <a:ext cx="2712206" cy="715581"/>
          </a:xfrm>
          <a:prstGeom prst="rect">
            <a:avLst/>
          </a:prstGeom>
          <a:noFill/>
          <a:ln w="28575">
            <a:solidFill>
              <a:schemeClr val="accent1"/>
            </a:solidFill>
          </a:ln>
        </p:spPr>
        <p:txBody>
          <a:bodyPr wrap="square" rtlCol="0">
            <a:spAutoFit/>
          </a:bodyPr>
          <a:lstStyle/>
          <a:p>
            <a:pPr algn="ctr" defTabSz="685800"/>
            <a:r>
              <a:rPr lang="fr-FR" sz="1350" dirty="0">
                <a:solidFill>
                  <a:srgbClr val="0674B0"/>
                </a:solidFill>
                <a:latin typeface="Calibri"/>
              </a:rPr>
              <a:t>Toute personne en charge des achats pour la restauration collective</a:t>
            </a:r>
          </a:p>
        </p:txBody>
      </p:sp>
      <p:sp>
        <p:nvSpPr>
          <p:cNvPr id="7" name="Titre 1">
            <a:extLst>
              <a:ext uri="{FF2B5EF4-FFF2-40B4-BE49-F238E27FC236}">
                <a16:creationId xmlns:a16="http://schemas.microsoft.com/office/drawing/2014/main" id="{1EC9594E-96E1-7A8C-311A-12EB4ECC2EC5}"/>
              </a:ext>
            </a:extLst>
          </p:cNvPr>
          <p:cNvSpPr txBox="1">
            <a:spLocks/>
          </p:cNvSpPr>
          <p:nvPr/>
        </p:nvSpPr>
        <p:spPr>
          <a:xfrm>
            <a:off x="6264958" y="3502394"/>
            <a:ext cx="2862318" cy="1604160"/>
          </a:xfrm>
          <a:prstGeom prst="rect">
            <a:avLst/>
          </a:prstGeom>
          <a:solidFill>
            <a:schemeClr val="bg1"/>
          </a:solidFill>
        </p:spPr>
        <p:txBody>
          <a:bodyPr vert="horz" lIns="68580" tIns="34290" rIns="68580" bIns="34290" rtlCol="0" anchor="ctr">
            <a:normAutofit/>
          </a:bodyPr>
          <a:lstStyle>
            <a:lvl1pPr algn="ctr" defTabSz="914400" rtl="0" eaLnBrk="1" latinLnBrk="0" hangingPunct="1">
              <a:spcBef>
                <a:spcPct val="0"/>
              </a:spcBef>
              <a:buNone/>
              <a:defRPr sz="4400" kern="1200">
                <a:solidFill>
                  <a:srgbClr val="90BF21"/>
                </a:solidFill>
                <a:latin typeface="+mj-lt"/>
                <a:ea typeface="+mj-ea"/>
                <a:cs typeface="+mj-cs"/>
              </a:defRPr>
            </a:lvl1pPr>
          </a:lstStyle>
          <a:p>
            <a:pPr marL="214313" indent="-214313" algn="l" defTabSz="685800">
              <a:buFont typeface="Arial" panose="020B0604020202020204" pitchFamily="34" charset="0"/>
              <a:buChar char="•"/>
            </a:pPr>
            <a:r>
              <a:rPr lang="fr-FR" sz="1050" b="1" dirty="0">
                <a:solidFill>
                  <a:srgbClr val="0674B0"/>
                </a:solidFill>
                <a:latin typeface="Calibri"/>
              </a:rPr>
              <a:t>Services prescripteurs :</a:t>
            </a:r>
          </a:p>
          <a:p>
            <a:pPr marL="128588" indent="-128588" algn="l" defTabSz="685800">
              <a:buFontTx/>
              <a:buChar char="-"/>
            </a:pPr>
            <a:r>
              <a:rPr lang="fr-FR" sz="900" dirty="0">
                <a:solidFill>
                  <a:prstClr val="black"/>
                </a:solidFill>
                <a:latin typeface="Calibri"/>
              </a:rPr>
              <a:t>Gestionnaires de cantine</a:t>
            </a:r>
          </a:p>
          <a:p>
            <a:pPr marL="128588" indent="-128588" algn="l" defTabSz="685800">
              <a:buFontTx/>
              <a:buChar char="-"/>
            </a:pPr>
            <a:r>
              <a:rPr lang="fr-FR" sz="900" dirty="0">
                <a:solidFill>
                  <a:prstClr val="black"/>
                </a:solidFill>
                <a:latin typeface="Calibri"/>
              </a:rPr>
              <a:t>Directions écoles, petite enfance </a:t>
            </a:r>
          </a:p>
          <a:p>
            <a:pPr marL="128588" indent="-128588" algn="l" defTabSz="685800">
              <a:buFontTx/>
              <a:buChar char="-"/>
            </a:pPr>
            <a:r>
              <a:rPr lang="fr-FR" sz="900" dirty="0">
                <a:solidFill>
                  <a:prstClr val="black"/>
                </a:solidFill>
                <a:latin typeface="Calibri"/>
              </a:rPr>
              <a:t>…</a:t>
            </a:r>
          </a:p>
          <a:p>
            <a:pPr algn="l" defTabSz="685800"/>
            <a:endParaRPr lang="fr-FR" sz="1050" dirty="0">
              <a:solidFill>
                <a:srgbClr val="0674B0"/>
              </a:solidFill>
              <a:latin typeface="Calibri"/>
            </a:endParaRPr>
          </a:p>
          <a:p>
            <a:pPr marL="214313" indent="-214313" algn="l" defTabSz="685800">
              <a:buFont typeface="Arial" panose="020B0604020202020204" pitchFamily="34" charset="0"/>
              <a:buChar char="•"/>
            </a:pPr>
            <a:r>
              <a:rPr lang="fr-FR" sz="1050" b="1" dirty="0">
                <a:solidFill>
                  <a:srgbClr val="0674B0"/>
                </a:solidFill>
                <a:latin typeface="Calibri"/>
              </a:rPr>
              <a:t>Services achats et commande publique </a:t>
            </a:r>
          </a:p>
          <a:p>
            <a:pPr marL="128588" indent="-128588" algn="l" defTabSz="685800">
              <a:buFontTx/>
              <a:buChar char="-"/>
            </a:pPr>
            <a:r>
              <a:rPr lang="fr-FR" sz="900" dirty="0">
                <a:solidFill>
                  <a:prstClr val="black"/>
                </a:solidFill>
                <a:latin typeface="Calibri"/>
              </a:rPr>
              <a:t>Acheteurs</a:t>
            </a:r>
          </a:p>
          <a:p>
            <a:pPr marL="128588" indent="-128588" algn="l" defTabSz="685800">
              <a:buFontTx/>
              <a:buChar char="-"/>
            </a:pPr>
            <a:r>
              <a:rPr lang="fr-FR" sz="900" dirty="0">
                <a:solidFill>
                  <a:prstClr val="black"/>
                </a:solidFill>
                <a:latin typeface="Calibri"/>
              </a:rPr>
              <a:t>Responsables juridiques</a:t>
            </a:r>
          </a:p>
          <a:p>
            <a:pPr algn="l" defTabSz="685800"/>
            <a:r>
              <a:rPr lang="fr-FR" sz="900" dirty="0">
                <a:solidFill>
                  <a:prstClr val="black"/>
                </a:solidFill>
                <a:latin typeface="Calibri"/>
              </a:rPr>
              <a:t>- …</a:t>
            </a:r>
          </a:p>
          <a:p>
            <a:pPr algn="l" defTabSz="685800"/>
            <a:endParaRPr lang="fr-FR" sz="675" dirty="0">
              <a:solidFill>
                <a:prstClr val="black"/>
              </a:solidFill>
              <a:latin typeface="Calibri"/>
            </a:endParaRPr>
          </a:p>
        </p:txBody>
      </p:sp>
      <p:sp>
        <p:nvSpPr>
          <p:cNvPr id="9" name="Flèche droite 5">
            <a:extLst>
              <a:ext uri="{FF2B5EF4-FFF2-40B4-BE49-F238E27FC236}">
                <a16:creationId xmlns:a16="http://schemas.microsoft.com/office/drawing/2014/main" id="{62AEF1F5-95BA-3D2A-7485-29649241011F}"/>
              </a:ext>
            </a:extLst>
          </p:cNvPr>
          <p:cNvSpPr/>
          <p:nvPr/>
        </p:nvSpPr>
        <p:spPr>
          <a:xfrm>
            <a:off x="5167084" y="2377144"/>
            <a:ext cx="792821" cy="143531"/>
          </a:xfrm>
          <a:prstGeom prst="rightArrow">
            <a:avLst/>
          </a:prstGeom>
          <a:noFill/>
          <a:ln>
            <a:solidFill>
              <a:srgbClr val="0674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fr-FR" sz="1350">
              <a:solidFill>
                <a:prstClr val="white"/>
              </a:solidFill>
              <a:latin typeface="Calibri"/>
            </a:endParaRPr>
          </a:p>
        </p:txBody>
      </p:sp>
      <p:sp>
        <p:nvSpPr>
          <p:cNvPr id="11" name="Flèche droite 5">
            <a:extLst>
              <a:ext uri="{FF2B5EF4-FFF2-40B4-BE49-F238E27FC236}">
                <a16:creationId xmlns:a16="http://schemas.microsoft.com/office/drawing/2014/main" id="{64C3806F-E804-3495-DCA5-F0B1F2AA6D7E}"/>
              </a:ext>
            </a:extLst>
          </p:cNvPr>
          <p:cNvSpPr/>
          <p:nvPr/>
        </p:nvSpPr>
        <p:spPr>
          <a:xfrm rot="5400000">
            <a:off x="7269897" y="2924183"/>
            <a:ext cx="436855" cy="540060"/>
          </a:xfrm>
          <a:prstGeom prst="rightArrow">
            <a:avLst/>
          </a:prstGeom>
          <a:noFill/>
          <a:ln>
            <a:solidFill>
              <a:srgbClr val="0674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fr-FR" sz="1350">
              <a:solidFill>
                <a:prstClr val="white"/>
              </a:solidFill>
              <a:latin typeface="Calibri"/>
            </a:endParaRPr>
          </a:p>
        </p:txBody>
      </p:sp>
    </p:spTree>
    <p:extLst>
      <p:ext uri="{BB962C8B-B14F-4D97-AF65-F5344CB8AC3E}">
        <p14:creationId xmlns:p14="http://schemas.microsoft.com/office/powerpoint/2010/main" val="21641894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384757" y="919106"/>
            <a:ext cx="4374486" cy="915332"/>
          </a:xfrm>
        </p:spPr>
        <p:txBody>
          <a:bodyPr>
            <a:normAutofit/>
          </a:bodyPr>
          <a:lstStyle/>
          <a:p>
            <a:r>
              <a:rPr lang="fr-FR" sz="2100" b="1" dirty="0"/>
              <a:t>Comment naviguer dans le </a:t>
            </a:r>
            <a:r>
              <a:rPr lang="fr-FR" sz="2100" b="1" dirty="0" err="1"/>
              <a:t>clausier</a:t>
            </a:r>
            <a:r>
              <a:rPr lang="fr-FR" sz="2100" b="1" dirty="0"/>
              <a:t> ?</a:t>
            </a:r>
          </a:p>
        </p:txBody>
      </p:sp>
      <p:sp>
        <p:nvSpPr>
          <p:cNvPr id="3" name="ZoneTexte 2"/>
          <p:cNvSpPr txBox="1"/>
          <p:nvPr/>
        </p:nvSpPr>
        <p:spPr>
          <a:xfrm>
            <a:off x="5533654" y="1090221"/>
            <a:ext cx="184731" cy="300082"/>
          </a:xfrm>
          <a:prstGeom prst="rect">
            <a:avLst/>
          </a:prstGeom>
          <a:noFill/>
        </p:spPr>
        <p:txBody>
          <a:bodyPr wrap="none" rtlCol="0">
            <a:spAutoFit/>
          </a:bodyPr>
          <a:lstStyle/>
          <a:p>
            <a:pPr defTabSz="685800"/>
            <a:endParaRPr lang="fr-FR" sz="1350" dirty="0">
              <a:solidFill>
                <a:prstClr val="black"/>
              </a:solidFill>
              <a:latin typeface="Calibri"/>
            </a:endParaRPr>
          </a:p>
        </p:txBody>
      </p:sp>
      <p:sp>
        <p:nvSpPr>
          <p:cNvPr id="10" name="Titre 1"/>
          <p:cNvSpPr txBox="1">
            <a:spLocks/>
          </p:cNvSpPr>
          <p:nvPr/>
        </p:nvSpPr>
        <p:spPr>
          <a:xfrm>
            <a:off x="1776742" y="5319210"/>
            <a:ext cx="6669971" cy="883209"/>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rgbClr val="90BF21"/>
                </a:solidFill>
                <a:latin typeface="+mj-lt"/>
                <a:ea typeface="+mj-ea"/>
                <a:cs typeface="+mj-cs"/>
              </a:defRPr>
            </a:lvl1pPr>
          </a:lstStyle>
          <a:p>
            <a:pPr algn="l" defTabSz="685800"/>
            <a:endParaRPr lang="fr-FR" sz="1500" b="1" dirty="0">
              <a:solidFill>
                <a:srgbClr val="0674B0"/>
              </a:solidFill>
              <a:latin typeface="Calibri"/>
            </a:endParaRPr>
          </a:p>
        </p:txBody>
      </p:sp>
      <p:sp>
        <p:nvSpPr>
          <p:cNvPr id="11" name="Titre 1"/>
          <p:cNvSpPr txBox="1">
            <a:spLocks/>
          </p:cNvSpPr>
          <p:nvPr/>
        </p:nvSpPr>
        <p:spPr>
          <a:xfrm>
            <a:off x="251520" y="1592796"/>
            <a:ext cx="7884876" cy="3888432"/>
          </a:xfrm>
          <a:prstGeom prst="rect">
            <a:avLst/>
          </a:prstGeom>
          <a:solidFill>
            <a:schemeClr val="bg1"/>
          </a:solidFill>
        </p:spPr>
        <p:txBody>
          <a:bodyPr vert="horz" lIns="68580" tIns="34290" rIns="68580" bIns="34290" rtlCol="0" anchor="ctr">
            <a:normAutofit/>
          </a:bodyPr>
          <a:lstStyle>
            <a:lvl1pPr algn="ctr" defTabSz="914400" rtl="0" eaLnBrk="1" latinLnBrk="0" hangingPunct="1">
              <a:spcBef>
                <a:spcPct val="0"/>
              </a:spcBef>
              <a:buNone/>
              <a:defRPr sz="4400" kern="1200">
                <a:solidFill>
                  <a:srgbClr val="90BF21"/>
                </a:solidFill>
                <a:latin typeface="+mj-lt"/>
                <a:ea typeface="+mj-ea"/>
                <a:cs typeface="+mj-cs"/>
              </a:defRPr>
            </a:lvl1pPr>
          </a:lstStyle>
          <a:p>
            <a:pPr algn="l" defTabSz="685800"/>
            <a:r>
              <a:rPr lang="fr-FR" sz="2100" b="1" dirty="0">
                <a:solidFill>
                  <a:srgbClr val="0674B0"/>
                </a:solidFill>
                <a:latin typeface="Calibri"/>
              </a:rPr>
              <a:t>Il est composé de 6 documents :</a:t>
            </a:r>
          </a:p>
          <a:p>
            <a:pPr algn="l" defTabSz="685800"/>
            <a:endParaRPr lang="fr-FR" sz="2100" b="1" dirty="0">
              <a:solidFill>
                <a:srgbClr val="0674B0"/>
              </a:solidFill>
              <a:latin typeface="Calibri"/>
            </a:endParaRPr>
          </a:p>
          <a:p>
            <a:pPr marL="342900" indent="-342900" algn="l" defTabSz="685800">
              <a:buFont typeface="Arial" panose="020B0604020202020204" pitchFamily="34" charset="0"/>
              <a:buChar char="•"/>
            </a:pPr>
            <a:r>
              <a:rPr lang="fr-FR" sz="1800" dirty="0">
                <a:solidFill>
                  <a:srgbClr val="0674B0"/>
                </a:solidFill>
                <a:latin typeface="Calibri"/>
              </a:rPr>
              <a:t>Une notice d’utilisation </a:t>
            </a:r>
          </a:p>
          <a:p>
            <a:pPr marL="342900" indent="-342900" algn="l" defTabSz="685800">
              <a:buFont typeface="Arial" panose="020B0604020202020204" pitchFamily="34" charset="0"/>
              <a:buChar char="•"/>
            </a:pPr>
            <a:endParaRPr lang="fr-FR" sz="1800" dirty="0">
              <a:solidFill>
                <a:srgbClr val="0674B0"/>
              </a:solidFill>
              <a:latin typeface="Calibri"/>
            </a:endParaRPr>
          </a:p>
          <a:p>
            <a:pPr marL="342900" indent="-342900" algn="l" defTabSz="685800">
              <a:buFont typeface="Arial" panose="020B0604020202020204" pitchFamily="34" charset="0"/>
              <a:buChar char="•"/>
            </a:pPr>
            <a:r>
              <a:rPr lang="fr-FR" sz="1800" dirty="0">
                <a:solidFill>
                  <a:srgbClr val="0674B0"/>
                </a:solidFill>
                <a:latin typeface="Calibri"/>
              </a:rPr>
              <a:t>Trois onglets relatifs à la rédaction du dossier de consultation : </a:t>
            </a:r>
          </a:p>
          <a:p>
            <a:pPr algn="l" defTabSz="685800"/>
            <a:r>
              <a:rPr lang="fr-FR" sz="1800" dirty="0">
                <a:solidFill>
                  <a:srgbClr val="F2950B"/>
                </a:solidFill>
                <a:latin typeface="Calibri"/>
              </a:rPr>
              <a:t>- règlement de consultation, </a:t>
            </a:r>
          </a:p>
          <a:p>
            <a:pPr algn="l" defTabSz="685800"/>
            <a:r>
              <a:rPr lang="fr-FR" sz="1800" dirty="0">
                <a:solidFill>
                  <a:srgbClr val="F2950B"/>
                </a:solidFill>
                <a:latin typeface="Calibri"/>
              </a:rPr>
              <a:t>- cahier des clauses administratives particulières, </a:t>
            </a:r>
          </a:p>
          <a:p>
            <a:pPr algn="l" defTabSz="685800"/>
            <a:r>
              <a:rPr lang="fr-FR" sz="1800" dirty="0">
                <a:solidFill>
                  <a:srgbClr val="F2950B"/>
                </a:solidFill>
                <a:latin typeface="Calibri"/>
              </a:rPr>
              <a:t>- cahier des clauses techniques particulières ;</a:t>
            </a:r>
          </a:p>
          <a:p>
            <a:pPr algn="l" defTabSz="685800"/>
            <a:endParaRPr lang="fr-FR" sz="1800" dirty="0">
              <a:solidFill>
                <a:srgbClr val="0674B0"/>
              </a:solidFill>
              <a:latin typeface="Calibri"/>
            </a:endParaRPr>
          </a:p>
          <a:p>
            <a:pPr marL="342900" indent="-342900" algn="l" defTabSz="685800">
              <a:buFont typeface="Arial" panose="020B0604020202020204" pitchFamily="34" charset="0"/>
              <a:buChar char="•"/>
            </a:pPr>
            <a:r>
              <a:rPr lang="fr-FR" sz="1800" dirty="0">
                <a:solidFill>
                  <a:srgbClr val="0674B0"/>
                </a:solidFill>
                <a:latin typeface="Calibri"/>
              </a:rPr>
              <a:t>Un carnet de contacts </a:t>
            </a:r>
          </a:p>
          <a:p>
            <a:pPr marL="342900" indent="-342900" algn="l" defTabSz="685800">
              <a:buFont typeface="Arial" panose="020B0604020202020204" pitchFamily="34" charset="0"/>
              <a:buChar char="•"/>
            </a:pPr>
            <a:endParaRPr lang="fr-FR" sz="1800" dirty="0">
              <a:solidFill>
                <a:srgbClr val="0674B0"/>
              </a:solidFill>
              <a:latin typeface="Calibri"/>
            </a:endParaRPr>
          </a:p>
          <a:p>
            <a:pPr marL="342900" indent="-342900" algn="l" defTabSz="685800">
              <a:buFont typeface="Arial" panose="020B0604020202020204" pitchFamily="34" charset="0"/>
              <a:buChar char="•"/>
            </a:pPr>
            <a:r>
              <a:rPr lang="fr-FR" sz="1800" dirty="0">
                <a:solidFill>
                  <a:srgbClr val="0674B0"/>
                </a:solidFill>
                <a:latin typeface="Calibri"/>
              </a:rPr>
              <a:t>La liste des références utilisées.</a:t>
            </a:r>
          </a:p>
          <a:p>
            <a:pPr algn="l" defTabSz="685800"/>
            <a:endParaRPr lang="fr-FR" sz="2100" dirty="0">
              <a:solidFill>
                <a:srgbClr val="0674B0"/>
              </a:solidFill>
              <a:latin typeface="Calibri"/>
            </a:endParaRPr>
          </a:p>
          <a:p>
            <a:pPr marL="342900" indent="-342900" algn="l" defTabSz="685800">
              <a:buFont typeface="Wingdings" panose="05000000000000000000" pitchFamily="2" charset="2"/>
              <a:buChar char="Ø"/>
            </a:pPr>
            <a:endParaRPr lang="fr-FR" sz="2100" dirty="0">
              <a:solidFill>
                <a:prstClr val="black"/>
              </a:solidFill>
              <a:latin typeface="Calibri"/>
            </a:endParaRPr>
          </a:p>
        </p:txBody>
      </p:sp>
    </p:spTree>
    <p:extLst>
      <p:ext uri="{BB962C8B-B14F-4D97-AF65-F5344CB8AC3E}">
        <p14:creationId xmlns:p14="http://schemas.microsoft.com/office/powerpoint/2010/main" val="26978005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9562" y="919106"/>
            <a:ext cx="7776864" cy="915332"/>
          </a:xfrm>
        </p:spPr>
        <p:txBody>
          <a:bodyPr>
            <a:normAutofit/>
          </a:bodyPr>
          <a:lstStyle/>
          <a:p>
            <a:r>
              <a:rPr lang="fr-FR" sz="2100" b="1" dirty="0"/>
              <a:t>Comment naviguer dans le clausier ? </a:t>
            </a:r>
            <a:br>
              <a:rPr lang="fr-FR" sz="2100" b="1" dirty="0"/>
            </a:br>
            <a:r>
              <a:rPr lang="fr-FR" sz="2100" b="1" dirty="0"/>
              <a:t>Zoom sur le DCE</a:t>
            </a:r>
          </a:p>
        </p:txBody>
      </p:sp>
      <p:sp>
        <p:nvSpPr>
          <p:cNvPr id="3" name="ZoneTexte 2"/>
          <p:cNvSpPr txBox="1"/>
          <p:nvPr/>
        </p:nvSpPr>
        <p:spPr>
          <a:xfrm>
            <a:off x="5533654" y="1090221"/>
            <a:ext cx="184731" cy="300082"/>
          </a:xfrm>
          <a:prstGeom prst="rect">
            <a:avLst/>
          </a:prstGeom>
          <a:noFill/>
        </p:spPr>
        <p:txBody>
          <a:bodyPr wrap="none" rtlCol="0">
            <a:spAutoFit/>
          </a:bodyPr>
          <a:lstStyle/>
          <a:p>
            <a:pPr defTabSz="685800"/>
            <a:endParaRPr lang="fr-FR" sz="1350" dirty="0">
              <a:solidFill>
                <a:prstClr val="black"/>
              </a:solidFill>
              <a:latin typeface="Calibri"/>
            </a:endParaRPr>
          </a:p>
        </p:txBody>
      </p:sp>
      <p:sp>
        <p:nvSpPr>
          <p:cNvPr id="10" name="Titre 1"/>
          <p:cNvSpPr txBox="1">
            <a:spLocks/>
          </p:cNvSpPr>
          <p:nvPr/>
        </p:nvSpPr>
        <p:spPr>
          <a:xfrm>
            <a:off x="1776742" y="5319210"/>
            <a:ext cx="6669971" cy="883209"/>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rgbClr val="90BF21"/>
                </a:solidFill>
                <a:latin typeface="+mj-lt"/>
                <a:ea typeface="+mj-ea"/>
                <a:cs typeface="+mj-cs"/>
              </a:defRPr>
            </a:lvl1pPr>
          </a:lstStyle>
          <a:p>
            <a:pPr algn="l" defTabSz="685800"/>
            <a:endParaRPr lang="fr-FR" sz="1500" b="1" dirty="0">
              <a:solidFill>
                <a:srgbClr val="0674B0"/>
              </a:solidFill>
              <a:latin typeface="Calibri"/>
            </a:endParaRPr>
          </a:p>
        </p:txBody>
      </p:sp>
      <p:sp>
        <p:nvSpPr>
          <p:cNvPr id="11" name="Titre 1"/>
          <p:cNvSpPr txBox="1">
            <a:spLocks/>
          </p:cNvSpPr>
          <p:nvPr/>
        </p:nvSpPr>
        <p:spPr>
          <a:xfrm>
            <a:off x="197514" y="2005553"/>
            <a:ext cx="8856984" cy="3888432"/>
          </a:xfrm>
          <a:prstGeom prst="rect">
            <a:avLst/>
          </a:prstGeom>
          <a:solidFill>
            <a:schemeClr val="bg1"/>
          </a:solidFill>
        </p:spPr>
        <p:txBody>
          <a:bodyPr vert="horz" lIns="68580" tIns="34290" rIns="68580" bIns="34290" rtlCol="0" anchor="ctr">
            <a:normAutofit/>
          </a:bodyPr>
          <a:lstStyle>
            <a:lvl1pPr algn="ctr" defTabSz="914400" rtl="0" eaLnBrk="1" latinLnBrk="0" hangingPunct="1">
              <a:spcBef>
                <a:spcPct val="0"/>
              </a:spcBef>
              <a:buNone/>
              <a:defRPr sz="4400" kern="1200">
                <a:solidFill>
                  <a:srgbClr val="90BF21"/>
                </a:solidFill>
                <a:latin typeface="+mj-lt"/>
                <a:ea typeface="+mj-ea"/>
                <a:cs typeface="+mj-cs"/>
              </a:defRPr>
            </a:lvl1pPr>
          </a:lstStyle>
          <a:p>
            <a:pPr algn="l" defTabSz="685800"/>
            <a:r>
              <a:rPr lang="fr-FR" sz="1800" b="1" dirty="0">
                <a:solidFill>
                  <a:srgbClr val="0674B0"/>
                </a:solidFill>
                <a:latin typeface="Calibri"/>
              </a:rPr>
              <a:t>Les onglets du Dossier de Consultation :</a:t>
            </a:r>
          </a:p>
          <a:p>
            <a:pPr algn="l" defTabSz="685800"/>
            <a:endParaRPr lang="fr-FR" sz="1350" dirty="0">
              <a:solidFill>
                <a:prstClr val="black"/>
              </a:solidFill>
              <a:latin typeface="Calibri"/>
            </a:endParaRPr>
          </a:p>
          <a:p>
            <a:pPr algn="l" defTabSz="685800"/>
            <a:r>
              <a:rPr lang="fr-FR" sz="1350" dirty="0">
                <a:solidFill>
                  <a:prstClr val="black"/>
                </a:solidFill>
                <a:latin typeface="Calibri"/>
              </a:rPr>
              <a:t>Même structure pour les trois documents : RC, CCAP et CCTP </a:t>
            </a:r>
          </a:p>
          <a:p>
            <a:pPr algn="l" defTabSz="685800"/>
            <a:r>
              <a:rPr lang="fr-FR" sz="1350" dirty="0">
                <a:solidFill>
                  <a:prstClr val="black"/>
                </a:solidFill>
                <a:latin typeface="Calibri"/>
              </a:rPr>
              <a:t>Organisés par </a:t>
            </a:r>
            <a:r>
              <a:rPr lang="fr-FR" sz="1350" dirty="0">
                <a:solidFill>
                  <a:srgbClr val="F79646"/>
                </a:solidFill>
                <a:latin typeface="Calibri"/>
              </a:rPr>
              <a:t>« articles » </a:t>
            </a:r>
            <a:r>
              <a:rPr lang="fr-FR" sz="1350" dirty="0">
                <a:solidFill>
                  <a:prstClr val="black"/>
                </a:solidFill>
                <a:latin typeface="Calibri"/>
              </a:rPr>
              <a:t>correspondants à la forme habituelle des chapitres à aborder </a:t>
            </a:r>
          </a:p>
          <a:p>
            <a:pPr algn="l" defTabSz="685800"/>
            <a:r>
              <a:rPr lang="fr-FR" sz="1350" dirty="0">
                <a:solidFill>
                  <a:prstClr val="black"/>
                </a:solidFill>
                <a:latin typeface="Calibri"/>
              </a:rPr>
              <a:t>Les </a:t>
            </a:r>
            <a:r>
              <a:rPr lang="fr-FR" sz="1350" dirty="0">
                <a:solidFill>
                  <a:srgbClr val="F79646"/>
                </a:solidFill>
                <a:latin typeface="Calibri"/>
              </a:rPr>
              <a:t>paragraphes et clauses </a:t>
            </a:r>
            <a:r>
              <a:rPr lang="fr-FR" sz="1350" dirty="0">
                <a:solidFill>
                  <a:prstClr val="black"/>
                </a:solidFill>
                <a:latin typeface="Calibri"/>
              </a:rPr>
              <a:t>à mettre en œuvre sont définis dans chaque article </a:t>
            </a:r>
          </a:p>
          <a:p>
            <a:pPr algn="l" defTabSz="685800"/>
            <a:r>
              <a:rPr lang="fr-FR" sz="1350" dirty="0">
                <a:solidFill>
                  <a:prstClr val="black"/>
                </a:solidFill>
                <a:latin typeface="Calibri"/>
              </a:rPr>
              <a:t>Une colonne « </a:t>
            </a:r>
            <a:r>
              <a:rPr lang="fr-FR" sz="1350" dirty="0">
                <a:solidFill>
                  <a:srgbClr val="F79646"/>
                </a:solidFill>
                <a:latin typeface="Calibri"/>
              </a:rPr>
              <a:t>De quoi parle-t-on ?</a:t>
            </a:r>
            <a:r>
              <a:rPr lang="fr-FR" sz="1350" dirty="0">
                <a:solidFill>
                  <a:prstClr val="black"/>
                </a:solidFill>
                <a:latin typeface="Calibri"/>
              </a:rPr>
              <a:t> » pour une explication succincte de la notion abordée </a:t>
            </a:r>
          </a:p>
          <a:p>
            <a:pPr algn="l" defTabSz="685800"/>
            <a:r>
              <a:rPr lang="fr-FR" sz="1350" dirty="0">
                <a:solidFill>
                  <a:prstClr val="black"/>
                </a:solidFill>
                <a:latin typeface="Calibri"/>
              </a:rPr>
              <a:t>Une colonne « </a:t>
            </a:r>
            <a:r>
              <a:rPr lang="fr-FR" sz="1350" dirty="0">
                <a:solidFill>
                  <a:srgbClr val="F79646"/>
                </a:solidFill>
                <a:latin typeface="Calibri"/>
              </a:rPr>
              <a:t>Bonnes pratiques</a:t>
            </a:r>
            <a:r>
              <a:rPr lang="fr-FR" sz="1350" dirty="0">
                <a:solidFill>
                  <a:prstClr val="black"/>
                </a:solidFill>
                <a:latin typeface="Calibri"/>
              </a:rPr>
              <a:t> » pour donner des pistes de rédaction </a:t>
            </a:r>
          </a:p>
          <a:p>
            <a:pPr algn="l" defTabSz="685800"/>
            <a:r>
              <a:rPr lang="fr-FR" sz="1350" dirty="0">
                <a:solidFill>
                  <a:prstClr val="black"/>
                </a:solidFill>
                <a:latin typeface="Calibri"/>
              </a:rPr>
              <a:t>Une colonne « </a:t>
            </a:r>
            <a:r>
              <a:rPr lang="fr-FR" sz="1350" dirty="0">
                <a:solidFill>
                  <a:srgbClr val="F79646"/>
                </a:solidFill>
                <a:latin typeface="Calibri"/>
              </a:rPr>
              <a:t>Comment rédiger les clauses ? </a:t>
            </a:r>
            <a:r>
              <a:rPr lang="fr-FR" sz="1350" dirty="0">
                <a:solidFill>
                  <a:prstClr val="black"/>
                </a:solidFill>
                <a:latin typeface="Calibri"/>
              </a:rPr>
              <a:t>» : exemple de clauses pré-rédigées à adapter à votre consultation </a:t>
            </a:r>
          </a:p>
          <a:p>
            <a:pPr algn="l" defTabSz="685800"/>
            <a:r>
              <a:rPr lang="fr-FR" sz="1350" dirty="0">
                <a:solidFill>
                  <a:srgbClr val="F79646"/>
                </a:solidFill>
                <a:latin typeface="Calibri"/>
              </a:rPr>
              <a:t>Une identification des marchés concernés </a:t>
            </a:r>
            <a:r>
              <a:rPr lang="fr-FR" sz="1350" dirty="0">
                <a:solidFill>
                  <a:prstClr val="black"/>
                </a:solidFill>
                <a:latin typeface="Calibri"/>
              </a:rPr>
              <a:t>: marché de fournitures et marché de prestation </a:t>
            </a:r>
          </a:p>
          <a:p>
            <a:pPr algn="l" defTabSz="685800"/>
            <a:r>
              <a:rPr lang="fr-FR" sz="1350" dirty="0">
                <a:solidFill>
                  <a:srgbClr val="F79646"/>
                </a:solidFill>
                <a:latin typeface="Calibri"/>
              </a:rPr>
              <a:t>Des ressources identifiées </a:t>
            </a:r>
            <a:endParaRPr lang="fr-FR" sz="1350" dirty="0">
              <a:solidFill>
                <a:prstClr val="black"/>
              </a:solidFill>
              <a:latin typeface="Calibri"/>
            </a:endParaRPr>
          </a:p>
          <a:p>
            <a:pPr algn="l" defTabSz="685800"/>
            <a:endParaRPr lang="fr-FR" sz="1500" dirty="0">
              <a:solidFill>
                <a:prstClr val="black"/>
              </a:solidFill>
              <a:latin typeface="Calibri"/>
            </a:endParaRPr>
          </a:p>
          <a:p>
            <a:pPr algn="l" defTabSz="685800"/>
            <a:endParaRPr lang="fr-FR" sz="1500" dirty="0">
              <a:solidFill>
                <a:srgbClr val="0674B0"/>
              </a:solidFill>
              <a:latin typeface="Calibri"/>
            </a:endParaRPr>
          </a:p>
        </p:txBody>
      </p:sp>
    </p:spTree>
    <p:extLst>
      <p:ext uri="{BB962C8B-B14F-4D97-AF65-F5344CB8AC3E}">
        <p14:creationId xmlns:p14="http://schemas.microsoft.com/office/powerpoint/2010/main" val="1335790324"/>
      </p:ext>
    </p:extLst>
  </p:cSld>
  <p:clrMapOvr>
    <a:masterClrMapping/>
  </p:clrMapOvr>
</p:sld>
</file>

<file path=ppt/theme/theme1.xml><?xml version="1.0" encoding="utf-8"?>
<a:theme xmlns:a="http://schemas.openxmlformats.org/drawingml/2006/main" name="1_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é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2104</TotalTime>
  <Words>1368</Words>
  <Application>Microsoft Office PowerPoint</Application>
  <PresentationFormat>Affichage à l'écran (4:3)</PresentationFormat>
  <Paragraphs>201</Paragraphs>
  <Slides>23</Slides>
  <Notes>15</Notes>
  <HiddenSlides>0</HiddenSlides>
  <MMClips>0</MMClips>
  <ScaleCrop>false</ScaleCrop>
  <HeadingPairs>
    <vt:vector size="6" baseType="variant">
      <vt:variant>
        <vt:lpstr>Polices utilisées</vt:lpstr>
      </vt:variant>
      <vt:variant>
        <vt:i4>6</vt:i4>
      </vt:variant>
      <vt:variant>
        <vt:lpstr>Thème</vt:lpstr>
      </vt:variant>
      <vt:variant>
        <vt:i4>2</vt:i4>
      </vt:variant>
      <vt:variant>
        <vt:lpstr>Titres des diapositives</vt:lpstr>
      </vt:variant>
      <vt:variant>
        <vt:i4>23</vt:i4>
      </vt:variant>
    </vt:vector>
  </HeadingPairs>
  <TitlesOfParts>
    <vt:vector size="31" baseType="lpstr">
      <vt:lpstr>Abadi MT Condensed Extra Bold</vt:lpstr>
      <vt:lpstr>Arial</vt:lpstr>
      <vt:lpstr>Calibri</vt:lpstr>
      <vt:lpstr>Helvetica</vt:lpstr>
      <vt:lpstr>Lato Regular</vt:lpstr>
      <vt:lpstr>Wingdings</vt:lpstr>
      <vt:lpstr>1_Thème Office</vt:lpstr>
      <vt:lpstr>Thème Office</vt:lpstr>
      <vt:lpstr>ATELIER</vt:lpstr>
      <vt:lpstr>Outils de la commande publique responsable appliqués aux SRC  Témoignages d’acteurs </vt:lpstr>
      <vt:lpstr>Intervenants </vt:lpstr>
      <vt:lpstr>Outil de rédaction pour la restauration collective et application des dispositions des Lois EGAlim et Climat et Résilience, dit  CLAUSIER EGALIM</vt:lpstr>
      <vt:lpstr>Présentation PowerPoint</vt:lpstr>
      <vt:lpstr>La logique de construction du clausier</vt:lpstr>
      <vt:lpstr>A qui s’adresse ce clausier ?</vt:lpstr>
      <vt:lpstr>Comment naviguer dans le clausier ?</vt:lpstr>
      <vt:lpstr>Comment naviguer dans le clausier ?  Zoom sur le DCE</vt:lpstr>
      <vt:lpstr>Quels contenus ?</vt:lpstr>
      <vt:lpstr>Quels contenus ?</vt:lpstr>
      <vt:lpstr>Quels contenus ?</vt:lpstr>
      <vt:lpstr>Quels contenus ?</vt:lpstr>
      <vt:lpstr>Présentation PowerPoint</vt:lpstr>
      <vt:lpstr>Cas n°1 : prise en main de l’outil</vt:lpstr>
      <vt:lpstr>Cas n°2 : en amont de la rédaction</vt:lpstr>
      <vt:lpstr>Cas n°3 : réglementation</vt:lpstr>
      <vt:lpstr>Cas n°4 : comprendre les clauses</vt:lpstr>
      <vt:lpstr>A vous !  Téléchargez le clausier sur le site de 3AR :  https://3ar-na.fr/documents/clausier-regional-egalim/    </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TABLE RONDE 1</dc:title>
  <dc:creator>BAILLONV</dc:creator>
  <cp:lastModifiedBy>Véronique Baillon</cp:lastModifiedBy>
  <cp:revision>123</cp:revision>
  <cp:lastPrinted>2023-09-26T09:06:09Z</cp:lastPrinted>
  <dcterms:created xsi:type="dcterms:W3CDTF">2019-11-19T11:48:24Z</dcterms:created>
  <dcterms:modified xsi:type="dcterms:W3CDTF">2023-11-06T16:45:42Z</dcterms:modified>
</cp:coreProperties>
</file>